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99" r:id="rId4"/>
  </p:sldMasterIdLst>
  <p:notesMasterIdLst>
    <p:notesMasterId r:id="rId85"/>
  </p:notesMasterIdLst>
  <p:sldIdLst>
    <p:sldId id="256" r:id="rId5"/>
    <p:sldId id="381" r:id="rId6"/>
    <p:sldId id="257" r:id="rId7"/>
    <p:sldId id="258" r:id="rId8"/>
    <p:sldId id="426" r:id="rId9"/>
    <p:sldId id="372" r:id="rId10"/>
    <p:sldId id="387" r:id="rId11"/>
    <p:sldId id="261" r:id="rId12"/>
    <p:sldId id="262" r:id="rId13"/>
    <p:sldId id="308" r:id="rId14"/>
    <p:sldId id="260" r:id="rId15"/>
    <p:sldId id="428" r:id="rId16"/>
    <p:sldId id="310" r:id="rId17"/>
    <p:sldId id="280" r:id="rId18"/>
    <p:sldId id="311" r:id="rId19"/>
    <p:sldId id="373" r:id="rId20"/>
    <p:sldId id="263" r:id="rId21"/>
    <p:sldId id="343" r:id="rId22"/>
    <p:sldId id="277" r:id="rId23"/>
    <p:sldId id="345" r:id="rId24"/>
    <p:sldId id="344" r:id="rId25"/>
    <p:sldId id="313" r:id="rId26"/>
    <p:sldId id="317" r:id="rId27"/>
    <p:sldId id="374" r:id="rId28"/>
    <p:sldId id="264" r:id="rId29"/>
    <p:sldId id="295" r:id="rId30"/>
    <p:sldId id="296" r:id="rId31"/>
    <p:sldId id="297" r:id="rId32"/>
    <p:sldId id="298" r:id="rId33"/>
    <p:sldId id="300" r:id="rId34"/>
    <p:sldId id="299" r:id="rId35"/>
    <p:sldId id="425" r:id="rId36"/>
    <p:sldId id="409" r:id="rId37"/>
    <p:sldId id="410" r:id="rId38"/>
    <p:sldId id="411" r:id="rId39"/>
    <p:sldId id="392" r:id="rId40"/>
    <p:sldId id="420" r:id="rId41"/>
    <p:sldId id="421" r:id="rId42"/>
    <p:sldId id="427" r:id="rId43"/>
    <p:sldId id="301" r:id="rId44"/>
    <p:sldId id="375" r:id="rId45"/>
    <p:sldId id="382" r:id="rId46"/>
    <p:sldId id="265" r:id="rId47"/>
    <p:sldId id="266" r:id="rId48"/>
    <p:sldId id="267" r:id="rId49"/>
    <p:sldId id="270" r:id="rId50"/>
    <p:sldId id="271" r:id="rId51"/>
    <p:sldId id="272" r:id="rId52"/>
    <p:sldId id="281" r:id="rId53"/>
    <p:sldId id="276" r:id="rId54"/>
    <p:sldId id="278" r:id="rId55"/>
    <p:sldId id="422" r:id="rId56"/>
    <p:sldId id="328" r:id="rId57"/>
    <p:sldId id="413" r:id="rId58"/>
    <p:sldId id="291" r:id="rId59"/>
    <p:sldId id="292" r:id="rId60"/>
    <p:sldId id="293" r:id="rId61"/>
    <p:sldId id="294" r:id="rId62"/>
    <p:sldId id="414" r:id="rId63"/>
    <p:sldId id="415" r:id="rId64"/>
    <p:sldId id="416" r:id="rId65"/>
    <p:sldId id="417" r:id="rId66"/>
    <p:sldId id="418" r:id="rId67"/>
    <p:sldId id="376" r:id="rId68"/>
    <p:sldId id="283" r:id="rId69"/>
    <p:sldId id="423" r:id="rId70"/>
    <p:sldId id="361" r:id="rId71"/>
    <p:sldId id="304" r:id="rId72"/>
    <p:sldId id="363" r:id="rId73"/>
    <p:sldId id="365" r:id="rId74"/>
    <p:sldId id="364" r:id="rId75"/>
    <p:sldId id="366" r:id="rId76"/>
    <p:sldId id="386" r:id="rId77"/>
    <p:sldId id="384" r:id="rId78"/>
    <p:sldId id="368" r:id="rId79"/>
    <p:sldId id="383" r:id="rId80"/>
    <p:sldId id="339" r:id="rId81"/>
    <p:sldId id="274" r:id="rId82"/>
    <p:sldId id="340" r:id="rId83"/>
    <p:sldId id="377" r:id="rId84"/>
  </p:sldIdLst>
  <p:sldSz cx="12192000" cy="6858000"/>
  <p:notesSz cx="6858000" cy="9239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E35"/>
    <a:srgbClr val="437162"/>
    <a:srgbClr val="48B9FE"/>
    <a:srgbClr val="B086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2982" autoAdjust="0"/>
  </p:normalViewPr>
  <p:slideViewPr>
    <p:cSldViewPr snapToGrid="0">
      <p:cViewPr varScale="1">
        <p:scale>
          <a:sx n="80" d="100"/>
          <a:sy n="80" d="100"/>
        </p:scale>
        <p:origin x="739"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3567"/>
          </a:xfrm>
          <a:prstGeom prst="rect">
            <a:avLst/>
          </a:prstGeom>
        </p:spPr>
        <p:txBody>
          <a:bodyPr vert="horz" lIns="91440" tIns="45720" rIns="91440" bIns="45720" rtlCol="0"/>
          <a:lstStyle>
            <a:lvl1pPr algn="r">
              <a:defRPr sz="1200"/>
            </a:lvl1pPr>
          </a:lstStyle>
          <a:p>
            <a:fld id="{D5EDB5D5-E3B6-4384-AAF8-899E7C652F0B}" type="datetimeFigureOut">
              <a:rPr lang="en-US" smtClean="0"/>
              <a:t>2/18/2022</a:t>
            </a:fld>
            <a:endParaRPr lang="en-US"/>
          </a:p>
        </p:txBody>
      </p:sp>
      <p:sp>
        <p:nvSpPr>
          <p:cNvPr id="4" name="Slide Image Placeholder 3"/>
          <p:cNvSpPr>
            <a:spLocks noGrp="1" noRot="1" noChangeAspect="1"/>
          </p:cNvSpPr>
          <p:nvPr>
            <p:ph type="sldImg" idx="2"/>
          </p:nvPr>
        </p:nvSpPr>
        <p:spPr>
          <a:xfrm>
            <a:off x="657225" y="1154113"/>
            <a:ext cx="5543550" cy="31194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46389"/>
            <a:ext cx="5486400" cy="363795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4"/>
            <a:ext cx="2971800" cy="46356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684"/>
            <a:ext cx="2971800" cy="463566"/>
          </a:xfrm>
          <a:prstGeom prst="rect">
            <a:avLst/>
          </a:prstGeom>
        </p:spPr>
        <p:txBody>
          <a:bodyPr vert="horz" lIns="91440" tIns="45720" rIns="91440" bIns="45720" rtlCol="0" anchor="b"/>
          <a:lstStyle>
            <a:lvl1pPr algn="r">
              <a:defRPr sz="1200"/>
            </a:lvl1pPr>
          </a:lstStyle>
          <a:p>
            <a:fld id="{F9D9E34B-5C8E-4B92-97FE-AD1B3227463C}" type="slidenum">
              <a:rPr lang="en-US" smtClean="0"/>
              <a:t>‹#›</a:t>
            </a:fld>
            <a:endParaRPr lang="en-US"/>
          </a:p>
        </p:txBody>
      </p:sp>
    </p:spTree>
    <p:extLst>
      <p:ext uri="{BB962C8B-B14F-4D97-AF65-F5344CB8AC3E}">
        <p14:creationId xmlns:p14="http://schemas.microsoft.com/office/powerpoint/2010/main" val="4225189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not love with words or tongue but with actions and in truth. – 1 John 3:18</a:t>
            </a:r>
          </a:p>
          <a:p>
            <a:r>
              <a:rPr lang="en-US" dirty="0"/>
              <a:t>    Jesus said ‘I am the truth’</a:t>
            </a:r>
          </a:p>
          <a:p>
            <a:r>
              <a:rPr lang="en-US" sz="1800" dirty="0">
                <a:effectLst/>
                <a:latin typeface="Times New Roman" panose="02020603050405020304" pitchFamily="18" charset="0"/>
                <a:ea typeface="Times New Roman" panose="02020603050405020304" pitchFamily="18" charset="0"/>
              </a:rPr>
              <a:t>John 15: 13 – No greater love than to lay down his life for his friends (Jesus)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cap="none" dirty="0">
                <a:latin typeface="Calibri" panose="020F0502020204030204" pitchFamily="34" charset="0"/>
                <a:cs typeface="Calibri" panose="020F0502020204030204" pitchFamily="34" charset="0"/>
              </a:rPr>
              <a:t>The absence of agape love is the presence of sin... Sin and love are enemies </a:t>
            </a:r>
            <a:r>
              <a:rPr lang="en-US" sz="1000" b="0" cap="none" dirty="0">
                <a:solidFill>
                  <a:schemeClr val="bg1">
                    <a:lumMod val="50000"/>
                  </a:schemeClr>
                </a:solidFill>
                <a:latin typeface="Calibri" panose="020F0502020204030204" pitchFamily="34" charset="0"/>
                <a:cs typeface="Calibri" panose="020F0502020204030204" pitchFamily="34" charset="0"/>
              </a:rPr>
              <a:t>- John MacArthur </a:t>
            </a:r>
          </a:p>
          <a:p>
            <a:endParaRPr lang="en-US" dirty="0"/>
          </a:p>
        </p:txBody>
      </p:sp>
      <p:sp>
        <p:nvSpPr>
          <p:cNvPr id="4" name="Slide Number Placeholder 3"/>
          <p:cNvSpPr>
            <a:spLocks noGrp="1"/>
          </p:cNvSpPr>
          <p:nvPr>
            <p:ph type="sldNum" sz="quarter" idx="5"/>
          </p:nvPr>
        </p:nvSpPr>
        <p:spPr/>
        <p:txBody>
          <a:bodyPr/>
          <a:lstStyle/>
          <a:p>
            <a:fld id="{F9D9E34B-5C8E-4B92-97FE-AD1B3227463C}" type="slidenum">
              <a:rPr lang="en-US" smtClean="0"/>
              <a:t>18</a:t>
            </a:fld>
            <a:endParaRPr lang="en-US"/>
          </a:p>
        </p:txBody>
      </p:sp>
    </p:spTree>
    <p:extLst>
      <p:ext uri="{BB962C8B-B14F-4D97-AF65-F5344CB8AC3E}">
        <p14:creationId xmlns:p14="http://schemas.microsoft.com/office/powerpoint/2010/main" val="2158819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05050"/>
                </a:solidFill>
                <a:effectLst/>
                <a:latin typeface="Open Sans" panose="020B0606030504020204" pitchFamily="34" charset="0"/>
                <a:ea typeface="Calibri" panose="020F0502020204030204" pitchFamily="34" charset="0"/>
              </a:rPr>
              <a:t>true spiritual maturity is all about learning to love like Jesus. You can’t practice being like Jesus without being in relationship with other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cap="none" dirty="0">
                <a:latin typeface="Calibri" panose="020F0502020204030204" pitchFamily="34" charset="0"/>
                <a:cs typeface="Calibri" panose="020F0502020204030204" pitchFamily="34" charset="0"/>
              </a:rPr>
              <a:t>If God is love, then the very nature of God is relational… and we are meant and empowered to become the relational beings that we are  </a:t>
            </a:r>
            <a:r>
              <a:rPr lang="en-US" sz="1050" b="1" cap="none" dirty="0">
                <a:solidFill>
                  <a:schemeClr val="tx1">
                    <a:lumMod val="65000"/>
                    <a:lumOff val="35000"/>
                  </a:schemeClr>
                </a:solidFill>
                <a:latin typeface="Calibri" panose="020F0502020204030204" pitchFamily="34" charset="0"/>
                <a:cs typeface="Calibri" panose="020F0502020204030204" pitchFamily="34" charset="0"/>
              </a:rPr>
              <a:t>-  David Tracy (paraphrased)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9D9E34B-5C8E-4B92-97FE-AD1B3227463C}" type="slidenum">
              <a:rPr lang="en-US" smtClean="0"/>
              <a:t>44</a:t>
            </a:fld>
            <a:endParaRPr lang="en-US"/>
          </a:p>
        </p:txBody>
      </p:sp>
    </p:spTree>
    <p:extLst>
      <p:ext uri="{BB962C8B-B14F-4D97-AF65-F5344CB8AC3E}">
        <p14:creationId xmlns:p14="http://schemas.microsoft.com/office/powerpoint/2010/main" val="4028646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cap="none" dirty="0">
                <a:solidFill>
                  <a:schemeClr val="tx1">
                    <a:lumMod val="65000"/>
                    <a:lumOff val="35000"/>
                  </a:schemeClr>
                </a:solidFill>
                <a:latin typeface="Calibri" panose="020F0502020204030204" pitchFamily="34" charset="0"/>
                <a:cs typeface="Calibri" panose="020F0502020204030204" pitchFamily="34" charset="0"/>
              </a:rPr>
              <a:t>‘It is the love of God that brings people back to an awareness that they deserve to be happy and free of torment.’   </a:t>
            </a:r>
            <a:r>
              <a:rPr lang="en-US" sz="1050" b="1" cap="none" dirty="0">
                <a:solidFill>
                  <a:schemeClr val="tx1">
                    <a:lumMod val="65000"/>
                    <a:lumOff val="35000"/>
                  </a:schemeClr>
                </a:solidFill>
                <a:latin typeface="Calibri" panose="020F0502020204030204" pitchFamily="34" charset="0"/>
                <a:cs typeface="Calibri" panose="020F0502020204030204" pitchFamily="34" charset="0"/>
              </a:rPr>
              <a:t>– T.D. Jakes</a:t>
            </a:r>
          </a:p>
          <a:p>
            <a:endParaRPr lang="en-US" dirty="0"/>
          </a:p>
        </p:txBody>
      </p:sp>
      <p:sp>
        <p:nvSpPr>
          <p:cNvPr id="4" name="Slide Number Placeholder 3"/>
          <p:cNvSpPr>
            <a:spLocks noGrp="1"/>
          </p:cNvSpPr>
          <p:nvPr>
            <p:ph type="sldNum" sz="quarter" idx="5"/>
          </p:nvPr>
        </p:nvSpPr>
        <p:spPr/>
        <p:txBody>
          <a:bodyPr/>
          <a:lstStyle/>
          <a:p>
            <a:fld id="{F9D9E34B-5C8E-4B92-97FE-AD1B3227463C}" type="slidenum">
              <a:rPr lang="en-US" smtClean="0"/>
              <a:t>45</a:t>
            </a:fld>
            <a:endParaRPr lang="en-US"/>
          </a:p>
        </p:txBody>
      </p:sp>
    </p:spTree>
    <p:extLst>
      <p:ext uri="{BB962C8B-B14F-4D97-AF65-F5344CB8AC3E}">
        <p14:creationId xmlns:p14="http://schemas.microsoft.com/office/powerpoint/2010/main" val="1923754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Workshop title: </a:t>
            </a:r>
            <a:r>
              <a:rPr lang="en-US" sz="1200" b="1" dirty="0">
                <a:effectLst/>
                <a:latin typeface="Calibri" panose="020F0502020204030204" pitchFamily="34" charset="0"/>
                <a:ea typeface="Calibri" panose="020F0502020204030204" pitchFamily="34" charset="0"/>
              </a:rPr>
              <a:t>‘Great Commandment: Great Awakenings’</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John and Deborah will focus on understanding love at a deeper level in our marriages and families, then learning to apply and experience this deeper love.  This is a radically different perspective, based on God’s love for us, and the Great Commandment.         </a:t>
            </a:r>
            <a:endParaRPr lang="en-US" dirty="0"/>
          </a:p>
        </p:txBody>
      </p:sp>
      <p:sp>
        <p:nvSpPr>
          <p:cNvPr id="4" name="Slide Number Placeholder 3"/>
          <p:cNvSpPr>
            <a:spLocks noGrp="1"/>
          </p:cNvSpPr>
          <p:nvPr>
            <p:ph type="sldNum" sz="quarter" idx="5"/>
          </p:nvPr>
        </p:nvSpPr>
        <p:spPr/>
        <p:txBody>
          <a:bodyPr/>
          <a:lstStyle/>
          <a:p>
            <a:fld id="{F9D9E34B-5C8E-4B92-97FE-AD1B3227463C}" type="slidenum">
              <a:rPr lang="en-US" smtClean="0"/>
              <a:t>65</a:t>
            </a:fld>
            <a:endParaRPr lang="en-US"/>
          </a:p>
        </p:txBody>
      </p:sp>
    </p:spTree>
    <p:extLst>
      <p:ext uri="{BB962C8B-B14F-4D97-AF65-F5344CB8AC3E}">
        <p14:creationId xmlns:p14="http://schemas.microsoft.com/office/powerpoint/2010/main" val="952498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Hear Process – p. 101</a:t>
            </a:r>
          </a:p>
        </p:txBody>
      </p:sp>
      <p:sp>
        <p:nvSpPr>
          <p:cNvPr id="4" name="Slide Number Placeholder 3"/>
          <p:cNvSpPr>
            <a:spLocks noGrp="1"/>
          </p:cNvSpPr>
          <p:nvPr>
            <p:ph type="sldNum" sz="quarter" idx="5"/>
          </p:nvPr>
        </p:nvSpPr>
        <p:spPr/>
        <p:txBody>
          <a:bodyPr/>
          <a:lstStyle/>
          <a:p>
            <a:fld id="{F9D9E34B-5C8E-4B92-97FE-AD1B3227463C}" type="slidenum">
              <a:rPr lang="en-US" smtClean="0"/>
              <a:t>68</a:t>
            </a:fld>
            <a:endParaRPr lang="en-US"/>
          </a:p>
        </p:txBody>
      </p:sp>
    </p:spTree>
    <p:extLst>
      <p:ext uri="{BB962C8B-B14F-4D97-AF65-F5344CB8AC3E}">
        <p14:creationId xmlns:p14="http://schemas.microsoft.com/office/powerpoint/2010/main" val="1950969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Hear Process – p. 101, 102, 116, 147</a:t>
            </a:r>
          </a:p>
        </p:txBody>
      </p:sp>
      <p:sp>
        <p:nvSpPr>
          <p:cNvPr id="4" name="Slide Number Placeholder 3"/>
          <p:cNvSpPr>
            <a:spLocks noGrp="1"/>
          </p:cNvSpPr>
          <p:nvPr>
            <p:ph type="sldNum" sz="quarter" idx="5"/>
          </p:nvPr>
        </p:nvSpPr>
        <p:spPr/>
        <p:txBody>
          <a:bodyPr/>
          <a:lstStyle/>
          <a:p>
            <a:fld id="{F9D9E34B-5C8E-4B92-97FE-AD1B3227463C}" type="slidenum">
              <a:rPr lang="en-US" smtClean="0"/>
              <a:t>69</a:t>
            </a:fld>
            <a:endParaRPr lang="en-US"/>
          </a:p>
        </p:txBody>
      </p:sp>
    </p:spTree>
    <p:extLst>
      <p:ext uri="{BB962C8B-B14F-4D97-AF65-F5344CB8AC3E}">
        <p14:creationId xmlns:p14="http://schemas.microsoft.com/office/powerpoint/2010/main" val="2666737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Hear Process – p.  103, 148, 151</a:t>
            </a:r>
          </a:p>
        </p:txBody>
      </p:sp>
      <p:sp>
        <p:nvSpPr>
          <p:cNvPr id="4" name="Slide Number Placeholder 3"/>
          <p:cNvSpPr>
            <a:spLocks noGrp="1"/>
          </p:cNvSpPr>
          <p:nvPr>
            <p:ph type="sldNum" sz="quarter" idx="5"/>
          </p:nvPr>
        </p:nvSpPr>
        <p:spPr/>
        <p:txBody>
          <a:bodyPr/>
          <a:lstStyle/>
          <a:p>
            <a:fld id="{F9D9E34B-5C8E-4B92-97FE-AD1B3227463C}" type="slidenum">
              <a:rPr lang="en-US" smtClean="0"/>
              <a:t>70</a:t>
            </a:fld>
            <a:endParaRPr lang="en-US"/>
          </a:p>
        </p:txBody>
      </p:sp>
    </p:spTree>
    <p:extLst>
      <p:ext uri="{BB962C8B-B14F-4D97-AF65-F5344CB8AC3E}">
        <p14:creationId xmlns:p14="http://schemas.microsoft.com/office/powerpoint/2010/main" val="3935709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Hear Process – p. 149, 150</a:t>
            </a:r>
          </a:p>
        </p:txBody>
      </p:sp>
      <p:sp>
        <p:nvSpPr>
          <p:cNvPr id="4" name="Slide Number Placeholder 3"/>
          <p:cNvSpPr>
            <a:spLocks noGrp="1"/>
          </p:cNvSpPr>
          <p:nvPr>
            <p:ph type="sldNum" sz="quarter" idx="5"/>
          </p:nvPr>
        </p:nvSpPr>
        <p:spPr/>
        <p:txBody>
          <a:bodyPr/>
          <a:lstStyle/>
          <a:p>
            <a:fld id="{F9D9E34B-5C8E-4B92-97FE-AD1B3227463C}" type="slidenum">
              <a:rPr lang="en-US" smtClean="0"/>
              <a:t>71</a:t>
            </a:fld>
            <a:endParaRPr lang="en-US"/>
          </a:p>
        </p:txBody>
      </p:sp>
    </p:spTree>
    <p:extLst>
      <p:ext uri="{BB962C8B-B14F-4D97-AF65-F5344CB8AC3E}">
        <p14:creationId xmlns:p14="http://schemas.microsoft.com/office/powerpoint/2010/main" val="1714123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Hear Process – p. 116, 149</a:t>
            </a:r>
          </a:p>
        </p:txBody>
      </p:sp>
      <p:sp>
        <p:nvSpPr>
          <p:cNvPr id="4" name="Slide Number Placeholder 3"/>
          <p:cNvSpPr>
            <a:spLocks noGrp="1"/>
          </p:cNvSpPr>
          <p:nvPr>
            <p:ph type="sldNum" sz="quarter" idx="5"/>
          </p:nvPr>
        </p:nvSpPr>
        <p:spPr/>
        <p:txBody>
          <a:bodyPr/>
          <a:lstStyle/>
          <a:p>
            <a:fld id="{F9D9E34B-5C8E-4B92-97FE-AD1B3227463C}" type="slidenum">
              <a:rPr lang="en-US" smtClean="0"/>
              <a:t>72</a:t>
            </a:fld>
            <a:endParaRPr lang="en-US"/>
          </a:p>
        </p:txBody>
      </p:sp>
    </p:spTree>
    <p:extLst>
      <p:ext uri="{BB962C8B-B14F-4D97-AF65-F5344CB8AC3E}">
        <p14:creationId xmlns:p14="http://schemas.microsoft.com/office/powerpoint/2010/main" val="177312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5A069CB8-F204-4D06-B913-C5A26A89888A}" type="datetimeFigureOut">
              <a:rPr lang="en-US" smtClean="0"/>
              <a:t>2/18/2022</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4FAB73BC-B049-4115-A692-8D63A059BFB8}" type="slidenum">
              <a:rPr lang="en-US" smtClean="0"/>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1711495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C5B261-8843-42D1-AAFC-05E20E2D9B97}" type="datetimeFigureOut">
              <a:rPr lang="en-US" smtClean="0"/>
              <a:t>2/18/2022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3512479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C5B261-8843-42D1-AAFC-05E20E2D9B97}" type="datetimeFigureOut">
              <a:rPr lang="en-US" smtClean="0"/>
              <a:t>2/18/2022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3622437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C5B261-8843-42D1-AAFC-05E20E2D9B97}" type="datetimeFigureOut">
              <a:rPr lang="en-US" smtClean="0"/>
              <a:t>2/18/2022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0461798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C5B261-8843-42D1-AAFC-05E20E2D9B97}" type="datetimeFigureOut">
              <a:rPr lang="en-US" smtClean="0"/>
              <a:t>2/18/2022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7475715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DC5B261-8843-42D1-AAFC-05E20E2D9B97}" type="datetimeFigureOut">
              <a:rPr lang="en-US" smtClean="0"/>
              <a:t>2/18/2022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4567108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DC5B261-8843-42D1-AAFC-05E20E2D9B97}" type="datetimeFigureOut">
              <a:rPr lang="en-US" smtClean="0"/>
              <a:t>2/18/2022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8238937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C5B261-8843-42D1-AAFC-05E20E2D9B97}" type="datetimeFigureOut">
              <a:rPr lang="en-US" smtClean="0"/>
              <a:t>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7178845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C5B261-8843-42D1-AAFC-05E20E2D9B97}" type="datetimeFigureOut">
              <a:rPr lang="en-US" smtClean="0"/>
              <a:t>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01457892"/>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5DC5B261-8843-42D1-AAFC-05E20E2D9B97}" type="datetimeFigureOut">
              <a:rPr lang="en-US" smtClean="0"/>
              <a:t>2/18/2022</a:t>
            </a:fld>
            <a:endParaRPr lang="en-US" dirty="0"/>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0842826"/>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3062564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C5B261-8843-42D1-AAFC-05E20E2D9B97}" type="datetimeFigureOut">
              <a:rPr lang="en-US" smtClean="0"/>
              <a:t>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3038355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smtClean="0"/>
              <a:t>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50057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C5B261-8843-42D1-AAFC-05E20E2D9B97}" type="datetimeFigureOut">
              <a:rPr lang="en-US" smtClean="0"/>
              <a:t>2/18/2022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9831695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C5B261-8843-42D1-AAFC-05E20E2D9B97}" type="datetimeFigureOut">
              <a:rPr lang="en-US" smtClean="0"/>
              <a:t>2/18/2022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4628279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smtClean="0"/>
              <a:t>2/18/2022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90612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102C1E-28F2-47E9-802D-339E64E2F920}" type="datetimeFigureOut">
              <a:rPr lang="en-US" smtClean="0"/>
              <a:t>2/18/2022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594281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C5B261-8843-42D1-AAFC-05E20E2D9B97}" type="datetimeFigureOut">
              <a:rPr lang="en-US" smtClean="0"/>
              <a:t>2/18/2022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3587289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smtClean="0"/>
              <a:t>2/18/2022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98148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5DC5B261-8843-42D1-AAFC-05E20E2D9B97}" type="datetimeFigureOut">
              <a:rPr lang="en-US" smtClean="0"/>
              <a:t>2/18/2022</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42271840"/>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 id="2147484012" r:id="rId13"/>
    <p:sldLayoutId id="2147484013" r:id="rId14"/>
    <p:sldLayoutId id="2147484014" r:id="rId15"/>
    <p:sldLayoutId id="2147484015" r:id="rId16"/>
    <p:sldLayoutId id="2147484016" r:id="rId17"/>
    <p:sldLayoutId id="2147484017" r:id="rId18"/>
    <p:sldLayoutId id="2147484018" r:id="rId19"/>
  </p:sldLayoutIdLst>
  <p:hf sldNum="0" hdr="0" ftr="0" dt="0"/>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hyperlink" Target="https://www.bing.com/videos/search?q=Bart+Millard+Singing+I+Can+Only+Imagine&amp;&amp;view=detail&amp;mid=3C72C09D4B2542F59B8D3C72C09D4B2542F59B8D&amp;&amp;FORM=VRDGAR&amp;ru=%2Fvideos%2Fsearch%3Fq%3DBart%2BMillard%2BSinging%2BI%2BCan%2BOnly%2BImagine%26FORM%3DVDMHRS" TargetMode="Externa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cid:178c41ef64440b272d1b" TargetMode="External"/><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image" Target="../media/image11.tif"/><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image" Target="../media/image12.tif"/><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image" Target="../media/image13.tif"/><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tif"/><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image" Target="../media/image16.tif"/><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image" Target="../media/image17.tif"/><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tif"/><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image" Target="../media/image19.tif"/><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2" Type="http://schemas.openxmlformats.org/officeDocument/2006/relationships/image" Target="../media/image20.tif"/><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tif"/><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CE7B3-F009-425D-8D21-A8E4BC5B7E99}"/>
              </a:ext>
            </a:extLst>
          </p:cNvPr>
          <p:cNvSpPr>
            <a:spLocks noGrp="1"/>
          </p:cNvSpPr>
          <p:nvPr>
            <p:ph type="ctrTitle"/>
          </p:nvPr>
        </p:nvSpPr>
        <p:spPr>
          <a:xfrm rot="21420000">
            <a:off x="873612" y="221024"/>
            <a:ext cx="9755187" cy="2449700"/>
          </a:xfrm>
        </p:spPr>
        <p:txBody>
          <a:bodyPr>
            <a:normAutofit fontScale="90000"/>
          </a:bodyPr>
          <a:lstStyle/>
          <a:p>
            <a:pPr marL="0" marR="0">
              <a:lnSpc>
                <a:spcPct val="107000"/>
              </a:lnSpc>
              <a:spcBef>
                <a:spcPts val="0"/>
              </a:spcBef>
              <a:spcAft>
                <a:spcPts val="80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Living </a:t>
            </a:r>
            <a:r>
              <a:rPr lang="en-US" sz="4400" b="1" dirty="0">
                <a:effectLst/>
                <a:latin typeface="Calibri" panose="020F0502020204030204" pitchFamily="34" charset="0"/>
                <a:ea typeface="Calibri" panose="020F0502020204030204" pitchFamily="34" charset="0"/>
                <a:cs typeface="Times New Roman" panose="02020603050405020304" pitchFamily="18" charset="0"/>
              </a:rPr>
              <a:t>Great Commandment Love </a:t>
            </a:r>
            <a:r>
              <a:rPr lang="en-US" sz="4400" dirty="0">
                <a:effectLst/>
                <a:latin typeface="Calibri" panose="020F0502020204030204" pitchFamily="34" charset="0"/>
                <a:ea typeface="Calibri" panose="020F0502020204030204" pitchFamily="34" charset="0"/>
                <a:cs typeface="Times New Roman" panose="02020603050405020304" pitchFamily="18" charset="0"/>
              </a:rPr>
              <a:t>in Our marriages and families</a:t>
            </a:r>
            <a:br>
              <a:rPr lang="en-US" sz="2200" b="1"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8C87186C-3EFD-4471-9EAB-1FE0559975D3}"/>
              </a:ext>
            </a:extLst>
          </p:cNvPr>
          <p:cNvSpPr>
            <a:spLocks noGrp="1"/>
          </p:cNvSpPr>
          <p:nvPr>
            <p:ph type="subTitle" idx="1"/>
          </p:nvPr>
        </p:nvSpPr>
        <p:spPr/>
        <p:txBody>
          <a:bodyPr/>
          <a:lstStyle/>
          <a:p>
            <a:r>
              <a:rPr lang="en-US" sz="2400" b="1" dirty="0">
                <a:latin typeface="Calibri" panose="020F0502020204030204" pitchFamily="34" charset="0"/>
                <a:cs typeface="Calibri" panose="020F0502020204030204" pitchFamily="34" charset="0"/>
              </a:rPr>
              <a:t>Mo Ranch, June 13-18, 2021</a:t>
            </a:r>
          </a:p>
          <a:p>
            <a:r>
              <a:rPr lang="en-US" sz="2400" b="1" dirty="0">
                <a:latin typeface="Calibri" panose="020F0502020204030204" pitchFamily="34" charset="0"/>
                <a:cs typeface="Calibri" panose="020F0502020204030204" pitchFamily="34" charset="0"/>
              </a:rPr>
              <a:t>John &amp; Deborah moncrief</a:t>
            </a:r>
          </a:p>
        </p:txBody>
      </p:sp>
      <p:pic>
        <p:nvPicPr>
          <p:cNvPr id="4" name="Picture 3" descr="See the source image">
            <a:extLst>
              <a:ext uri="{FF2B5EF4-FFF2-40B4-BE49-F238E27FC236}">
                <a16:creationId xmlns:a16="http://schemas.microsoft.com/office/drawing/2014/main" id="{89BB8620-372A-4B6C-86AD-157B244504E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28176">
            <a:off x="-61038" y="2559189"/>
            <a:ext cx="3746470" cy="2200387"/>
          </a:xfrm>
          <a:prstGeom prst="rect">
            <a:avLst/>
          </a:prstGeom>
          <a:noFill/>
          <a:ln>
            <a:noFill/>
          </a:ln>
        </p:spPr>
      </p:pic>
    </p:spTree>
    <p:extLst>
      <p:ext uri="{BB962C8B-B14F-4D97-AF65-F5344CB8AC3E}">
        <p14:creationId xmlns:p14="http://schemas.microsoft.com/office/powerpoint/2010/main" val="1491140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a:extLst>
              <a:ext uri="{FF2B5EF4-FFF2-40B4-BE49-F238E27FC236}">
                <a16:creationId xmlns:a16="http://schemas.microsoft.com/office/drawing/2014/main" id="{AFF2814B-EB6F-498E-B70C-4B80AEC10ED6}"/>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10</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4" name="GCL Powerpoint: A Deeper Look at Agape Love…">
            <a:extLst>
              <a:ext uri="{FF2B5EF4-FFF2-40B4-BE49-F238E27FC236}">
                <a16:creationId xmlns:a16="http://schemas.microsoft.com/office/drawing/2014/main" id="{4F5B7E95-9663-4120-BF10-8A006ABF173C}"/>
              </a:ext>
            </a:extLst>
          </p:cNvPr>
          <p:cNvSpPr txBox="1">
            <a:spLocks/>
          </p:cNvSpPr>
          <p:nvPr/>
        </p:nvSpPr>
        <p:spPr>
          <a:xfrm>
            <a:off x="844422" y="919065"/>
            <a:ext cx="10396882" cy="42594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pPr defTabSz="201268">
              <a:defRPr sz="3920"/>
            </a:pPr>
            <a:r>
              <a:rPr lang="en-US" sz="2400" dirty="0">
                <a:latin typeface="Calibri" panose="020F0502020204030204" pitchFamily="34" charset="0"/>
                <a:ea typeface="Calibri" panose="020F0502020204030204" pitchFamily="34" charset="0"/>
                <a:cs typeface="Times New Roman" panose="02020603050405020304" pitchFamily="18" charset="0"/>
              </a:rPr>
              <a:t>Living </a:t>
            </a:r>
            <a:r>
              <a:rPr lang="en-US" sz="2400" b="1" dirty="0">
                <a:latin typeface="Calibri" panose="020F0502020204030204" pitchFamily="34" charset="0"/>
                <a:ea typeface="Calibri" panose="020F0502020204030204" pitchFamily="34" charset="0"/>
                <a:cs typeface="Times New Roman" panose="02020603050405020304" pitchFamily="18" charset="0"/>
              </a:rPr>
              <a:t>Great Commandment Love </a:t>
            </a:r>
            <a:r>
              <a:rPr lang="en-US" sz="2400" dirty="0">
                <a:latin typeface="Calibri" panose="020F0502020204030204" pitchFamily="34" charset="0"/>
                <a:ea typeface="Calibri" panose="020F0502020204030204" pitchFamily="34" charset="0"/>
                <a:cs typeface="Times New Roman" panose="02020603050405020304" pitchFamily="18" charset="0"/>
              </a:rPr>
              <a:t>in Our marriages and families</a:t>
            </a:r>
            <a:br>
              <a:rPr lang="en-US" sz="1400" b="1" dirty="0">
                <a:latin typeface="Calibri" panose="020F0502020204030204" pitchFamily="34" charset="0"/>
                <a:ea typeface="Calibri" panose="020F0502020204030204" pitchFamily="34" charset="0"/>
                <a:cs typeface="Times New Roman" panose="02020603050405020304" pitchFamily="18" charset="0"/>
              </a:rPr>
            </a:b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Talk 1 – Great Commandment Love</a:t>
            </a:r>
            <a:br>
              <a:rPr lang="en-US" sz="3600" b="1" dirty="0">
                <a:latin typeface="Calibri" panose="020F0502020204030204" pitchFamily="34" charset="0"/>
                <a:cs typeface="Calibri" panose="020F0502020204030204" pitchFamily="34" charset="0"/>
              </a:rPr>
            </a:br>
            <a:br>
              <a:rPr lang="en-US" sz="3600" b="1" dirty="0">
                <a:latin typeface="Calibri" panose="020F0502020204030204" pitchFamily="34" charset="0"/>
                <a:cs typeface="Calibri" panose="020F0502020204030204" pitchFamily="34" charset="0"/>
              </a:rPr>
            </a:br>
            <a:r>
              <a:rPr lang="en-US" sz="2400" b="1" dirty="0">
                <a:solidFill>
                  <a:schemeClr val="bg1">
                    <a:lumMod val="50000"/>
                  </a:schemeClr>
                </a:solidFill>
                <a:latin typeface="Calibri" panose="020F0502020204030204" pitchFamily="34" charset="0"/>
                <a:ea typeface="+mn-ea"/>
                <a:cs typeface="Calibri" panose="020F0502020204030204" pitchFamily="34" charset="0"/>
              </a:rPr>
              <a:t>Deborah Moncrief</a:t>
            </a:r>
          </a:p>
          <a:p>
            <a:pPr defTabSz="201268">
              <a:defRPr sz="3920"/>
            </a:pPr>
            <a:endParaRPr lang="en-US" sz="3920" dirty="0"/>
          </a:p>
        </p:txBody>
      </p:sp>
    </p:spTree>
    <p:extLst>
      <p:ext uri="{BB962C8B-B14F-4D97-AF65-F5344CB8AC3E}">
        <p14:creationId xmlns:p14="http://schemas.microsoft.com/office/powerpoint/2010/main" val="26041275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he two shall become one (doing the impossible)!!…"/>
          <p:cNvSpPr txBox="1"/>
          <p:nvPr/>
        </p:nvSpPr>
        <p:spPr>
          <a:xfrm>
            <a:off x="727788" y="946712"/>
            <a:ext cx="8795586" cy="42441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p>
            <a:pPr defTabSz="321457">
              <a:defRPr sz="4200" b="0"/>
            </a:pPr>
            <a:endParaRPr lang="en-US" sz="2953" dirty="0"/>
          </a:p>
          <a:p>
            <a:pPr defTabSz="321457">
              <a:defRPr sz="4200" b="0"/>
            </a:pPr>
            <a:r>
              <a:rPr sz="2953" dirty="0"/>
              <a:t> </a:t>
            </a:r>
            <a:r>
              <a:rPr lang="en-US" sz="2800" b="1" dirty="0">
                <a:latin typeface="Calibri" panose="020F0502020204030204" pitchFamily="34" charset="0"/>
                <a:cs typeface="Calibri" panose="020F0502020204030204" pitchFamily="34" charset="0"/>
              </a:rPr>
              <a:t>In Marriage: </a:t>
            </a:r>
            <a:r>
              <a:rPr sz="2800" b="1" dirty="0">
                <a:latin typeface="Calibri" panose="020F0502020204030204" pitchFamily="34" charset="0"/>
                <a:cs typeface="Calibri" panose="020F0502020204030204" pitchFamily="34" charset="0"/>
              </a:rPr>
              <a:t>two shall become one (doing the impossible)!</a:t>
            </a:r>
            <a:endParaRPr sz="2601" b="1" dirty="0">
              <a:latin typeface="Calibri" panose="020F0502020204030204" pitchFamily="34" charset="0"/>
              <a:cs typeface="Calibri" panose="020F0502020204030204" pitchFamily="34" charset="0"/>
            </a:endParaRPr>
          </a:p>
          <a:p>
            <a:pPr defTabSz="321457">
              <a:defRPr sz="3700"/>
            </a:pPr>
            <a:endParaRPr sz="1400" b="1" dirty="0">
              <a:latin typeface="Calibri" panose="020F0502020204030204" pitchFamily="34" charset="0"/>
              <a:cs typeface="Calibri" panose="020F0502020204030204" pitchFamily="34" charset="0"/>
            </a:endParaRPr>
          </a:p>
          <a:p>
            <a:pPr defTabSz="321457">
              <a:defRPr sz="3700"/>
            </a:pPr>
            <a:r>
              <a:rPr sz="2601" b="1" dirty="0">
                <a:latin typeface="Calibri" panose="020F0502020204030204" pitchFamily="34" charset="0"/>
                <a:cs typeface="Calibri" panose="020F0502020204030204" pitchFamily="34" charset="0"/>
              </a:rPr>
              <a:t>     Husband:   </a:t>
            </a:r>
          </a:p>
          <a:p>
            <a:pPr defTabSz="321457">
              <a:defRPr sz="3700"/>
            </a:pPr>
            <a:r>
              <a:rPr sz="2601" b="1" dirty="0">
                <a:latin typeface="Calibri" panose="020F0502020204030204" pitchFamily="34" charset="0"/>
                <a:cs typeface="Calibri" panose="020F0502020204030204" pitchFamily="34" charset="0"/>
              </a:rPr>
              <a:t>               Body,  Soul (Mind, emotions, will)</a:t>
            </a:r>
            <a:r>
              <a:rPr lang="en-US" sz="2601" b="1" dirty="0">
                <a:latin typeface="Calibri" panose="020F0502020204030204" pitchFamily="34" charset="0"/>
                <a:cs typeface="Calibri" panose="020F0502020204030204" pitchFamily="34" charset="0"/>
              </a:rPr>
              <a:t>   </a:t>
            </a:r>
            <a:r>
              <a:rPr sz="2601" b="1" dirty="0">
                <a:latin typeface="Calibri" panose="020F0502020204030204" pitchFamily="34" charset="0"/>
                <a:cs typeface="Calibri" panose="020F0502020204030204" pitchFamily="34" charset="0"/>
              </a:rPr>
              <a:t> Spirit  </a:t>
            </a:r>
          </a:p>
          <a:p>
            <a:pPr defTabSz="321457">
              <a:defRPr sz="3700"/>
            </a:pPr>
            <a:r>
              <a:rPr lang="en-US" sz="1400" b="1" dirty="0">
                <a:solidFill>
                  <a:srgbClr val="FF0000"/>
                </a:solidFill>
                <a:latin typeface="Calibri" panose="020F0502020204030204" pitchFamily="34" charset="0"/>
                <a:cs typeface="Calibri" panose="020F0502020204030204" pitchFamily="34" charset="0"/>
              </a:rPr>
              <a:t>                                                                                                                                             </a:t>
            </a:r>
            <a:r>
              <a:rPr lang="en-US" sz="1400" b="1" i="1" dirty="0">
                <a:solidFill>
                  <a:srgbClr val="FF0000"/>
                </a:solidFill>
                <a:latin typeface="Calibri" panose="020F0502020204030204" pitchFamily="34" charset="0"/>
                <a:cs typeface="Calibri" panose="020F0502020204030204" pitchFamily="34" charset="0"/>
              </a:rPr>
              <a:t>                  </a:t>
            </a:r>
          </a:p>
          <a:p>
            <a:pPr defTabSz="321457">
              <a:defRPr sz="3700"/>
            </a:pPr>
            <a:r>
              <a:rPr lang="en-US" sz="1400" b="1" i="1" dirty="0">
                <a:solidFill>
                  <a:srgbClr val="FF0000"/>
                </a:solidFill>
                <a:latin typeface="Calibri" panose="020F0502020204030204" pitchFamily="34" charset="0"/>
                <a:cs typeface="Calibri" panose="020F0502020204030204" pitchFamily="34" charset="0"/>
              </a:rPr>
              <a:t>                                                                                                                                                              </a:t>
            </a:r>
          </a:p>
          <a:p>
            <a:pPr defTabSz="321457">
              <a:defRPr sz="3700"/>
            </a:pPr>
            <a:r>
              <a:rPr lang="en-US" sz="1400" b="1" dirty="0">
                <a:solidFill>
                  <a:srgbClr val="FF0000"/>
                </a:solidFill>
                <a:latin typeface="Calibri" panose="020F0502020204030204" pitchFamily="34" charset="0"/>
                <a:cs typeface="Calibri" panose="020F0502020204030204" pitchFamily="34" charset="0"/>
              </a:rPr>
              <a:t>                </a:t>
            </a:r>
            <a:endParaRPr sz="1400" b="1" dirty="0">
              <a:solidFill>
                <a:srgbClr val="FF0000"/>
              </a:solidFill>
              <a:latin typeface="Calibri" panose="020F0502020204030204" pitchFamily="34" charset="0"/>
              <a:cs typeface="Calibri" panose="020F0502020204030204" pitchFamily="34" charset="0"/>
            </a:endParaRPr>
          </a:p>
          <a:p>
            <a:pPr defTabSz="321457">
              <a:defRPr sz="3700"/>
            </a:pPr>
            <a:r>
              <a:rPr sz="2601" b="1" dirty="0">
                <a:latin typeface="Calibri" panose="020F0502020204030204" pitchFamily="34" charset="0"/>
                <a:cs typeface="Calibri" panose="020F0502020204030204" pitchFamily="34" charset="0"/>
              </a:rPr>
              <a:t>     Wife:          </a:t>
            </a:r>
            <a:r>
              <a:rPr lang="en-US" sz="2601" b="1" dirty="0">
                <a:latin typeface="Calibri" panose="020F0502020204030204" pitchFamily="34" charset="0"/>
                <a:cs typeface="Calibri" panose="020F0502020204030204" pitchFamily="34" charset="0"/>
              </a:rPr>
              <a:t>                                                           </a:t>
            </a:r>
            <a:endParaRPr sz="2601" b="1" dirty="0">
              <a:latin typeface="Calibri" panose="020F0502020204030204" pitchFamily="34" charset="0"/>
              <a:cs typeface="Calibri" panose="020F0502020204030204" pitchFamily="34" charset="0"/>
            </a:endParaRPr>
          </a:p>
          <a:p>
            <a:pPr defTabSz="321457">
              <a:defRPr sz="3700"/>
            </a:pPr>
            <a:r>
              <a:rPr sz="2601" b="1" dirty="0">
                <a:latin typeface="Calibri" panose="020F0502020204030204" pitchFamily="34" charset="0"/>
                <a:cs typeface="Calibri" panose="020F0502020204030204" pitchFamily="34" charset="0"/>
              </a:rPr>
              <a:t>               Body,  Soul (Mind, emotions, will)</a:t>
            </a:r>
            <a:r>
              <a:rPr lang="en-US" sz="2601" b="1" dirty="0">
                <a:latin typeface="Calibri" panose="020F0502020204030204" pitchFamily="34" charset="0"/>
                <a:cs typeface="Calibri" panose="020F0502020204030204" pitchFamily="34" charset="0"/>
              </a:rPr>
              <a:t>   </a:t>
            </a:r>
            <a:r>
              <a:rPr sz="2601" b="1" dirty="0">
                <a:latin typeface="Calibri" panose="020F0502020204030204" pitchFamily="34" charset="0"/>
                <a:cs typeface="Calibri" panose="020F0502020204030204" pitchFamily="34" charset="0"/>
              </a:rPr>
              <a:t> Spirit</a:t>
            </a:r>
            <a:endParaRPr lang="en-US" sz="2601" b="1" dirty="0">
              <a:latin typeface="Calibri" panose="020F0502020204030204" pitchFamily="34" charset="0"/>
              <a:cs typeface="Calibri" panose="020F0502020204030204" pitchFamily="34" charset="0"/>
            </a:endParaRPr>
          </a:p>
          <a:p>
            <a:pPr defTabSz="321457">
              <a:defRPr sz="3700"/>
            </a:pPr>
            <a:endParaRPr lang="en-US" sz="2601" b="1" dirty="0">
              <a:solidFill>
                <a:srgbClr val="FF2F92"/>
              </a:solidFill>
              <a:latin typeface="Calibri" panose="020F0502020204030204" pitchFamily="34" charset="0"/>
              <a:cs typeface="Calibri" panose="020F0502020204030204" pitchFamily="34" charset="0"/>
            </a:endParaRPr>
          </a:p>
          <a:p>
            <a:pPr defTabSz="321457">
              <a:defRPr sz="3700"/>
            </a:pPr>
            <a:r>
              <a:rPr sz="2601" dirty="0"/>
              <a:t>  </a:t>
            </a:r>
          </a:p>
        </p:txBody>
      </p:sp>
      <p:sp>
        <p:nvSpPr>
          <p:cNvPr id="3" name="Title 1">
            <a:extLst>
              <a:ext uri="{FF2B5EF4-FFF2-40B4-BE49-F238E27FC236}">
                <a16:creationId xmlns:a16="http://schemas.microsoft.com/office/drawing/2014/main" id="{FEADCA47-DC9D-481D-9181-B3D747E74C6E}"/>
              </a:ext>
            </a:extLst>
          </p:cNvPr>
          <p:cNvSpPr>
            <a:spLocks noGrp="1"/>
          </p:cNvSpPr>
          <p:nvPr>
            <p:ph type="title"/>
          </p:nvPr>
        </p:nvSpPr>
        <p:spPr>
          <a:xfrm>
            <a:off x="737117" y="73324"/>
            <a:ext cx="10336939" cy="1151965"/>
          </a:xfrm>
        </p:spPr>
        <p:txBody>
          <a:bodyPr>
            <a:normAutofit/>
          </a:bodyPr>
          <a:lstStyle/>
          <a:p>
            <a:r>
              <a:rPr lang="en-US" sz="3200" b="1" dirty="0">
                <a:latin typeface="Calibri" panose="020F0502020204030204" pitchFamily="34" charset="0"/>
                <a:cs typeface="Calibri" panose="020F0502020204030204" pitchFamily="34" charset="0"/>
              </a:rPr>
              <a:t>Great Commandment Love</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Marriage</a:t>
            </a:r>
          </a:p>
        </p:txBody>
      </p:sp>
      <p:sp>
        <p:nvSpPr>
          <p:cNvPr id="8" name="Slide Number Placeholder 7">
            <a:extLst>
              <a:ext uri="{FF2B5EF4-FFF2-40B4-BE49-F238E27FC236}">
                <a16:creationId xmlns:a16="http://schemas.microsoft.com/office/drawing/2014/main" id="{6DD174AA-59E4-4A05-A3D6-BEFB5C51F7A6}"/>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11</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64AEC2AB-5B7C-4B5A-B7F8-4F8655C40418}"/>
              </a:ext>
            </a:extLst>
          </p:cNvPr>
          <p:cNvCxnSpPr>
            <a:cxnSpLocks/>
          </p:cNvCxnSpPr>
          <p:nvPr/>
        </p:nvCxnSpPr>
        <p:spPr>
          <a:xfrm>
            <a:off x="6568750" y="2099389"/>
            <a:ext cx="0" cy="2687216"/>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02E37AB-C826-4214-A3B3-CE39CE8F13B7}"/>
              </a:ext>
            </a:extLst>
          </p:cNvPr>
          <p:cNvSpPr txBox="1"/>
          <p:nvPr/>
        </p:nvSpPr>
        <p:spPr>
          <a:xfrm>
            <a:off x="718458" y="5751061"/>
            <a:ext cx="8528180" cy="461665"/>
          </a:xfrm>
          <a:prstGeom prst="rect">
            <a:avLst/>
          </a:prstGeom>
          <a:noFill/>
        </p:spPr>
        <p:txBody>
          <a:bodyPr wrap="square">
            <a:spAutoFit/>
          </a:bodyPr>
          <a:lstStyle/>
          <a:p>
            <a:pPr defTabSz="321457">
              <a:defRPr sz="3700"/>
            </a:pPr>
            <a:r>
              <a:rPr lang="en-US" sz="2400" b="1" dirty="0">
                <a:solidFill>
                  <a:srgbClr val="FF0000"/>
                </a:solidFill>
                <a:latin typeface="Calibri" panose="020F0502020204030204" pitchFamily="34" charset="0"/>
                <a:cs typeface="Calibri" panose="020F0502020204030204" pitchFamily="34" charset="0"/>
              </a:rPr>
              <a:t>Only through having the same Holy Spirit are we truly made one.</a:t>
            </a:r>
          </a:p>
        </p:txBody>
      </p:sp>
      <p:sp>
        <p:nvSpPr>
          <p:cNvPr id="9" name="TextBox 8">
            <a:extLst>
              <a:ext uri="{FF2B5EF4-FFF2-40B4-BE49-F238E27FC236}">
                <a16:creationId xmlns:a16="http://schemas.microsoft.com/office/drawing/2014/main" id="{A3AC3C52-E11F-4A34-8765-D0D7BC7E6E86}"/>
              </a:ext>
            </a:extLst>
          </p:cNvPr>
          <p:cNvSpPr txBox="1"/>
          <p:nvPr/>
        </p:nvSpPr>
        <p:spPr>
          <a:xfrm>
            <a:off x="6456783" y="2866444"/>
            <a:ext cx="1418255" cy="830997"/>
          </a:xfrm>
          <a:prstGeom prst="rect">
            <a:avLst/>
          </a:prstGeom>
          <a:noFill/>
        </p:spPr>
        <p:txBody>
          <a:bodyPr wrap="square">
            <a:spAutoFit/>
          </a:bodyPr>
          <a:lstStyle/>
          <a:p>
            <a:pPr algn="ctr"/>
            <a:r>
              <a:rPr lang="en-US" sz="1600" b="1" i="1" dirty="0">
                <a:solidFill>
                  <a:srgbClr val="FF0000"/>
                </a:solidFill>
                <a:latin typeface="Calibri" panose="020F0502020204030204" pitchFamily="34" charset="0"/>
                <a:cs typeface="Calibri" panose="020F0502020204030204" pitchFamily="34" charset="0"/>
              </a:rPr>
              <a:t>Holy</a:t>
            </a:r>
          </a:p>
          <a:p>
            <a:pPr algn="ctr"/>
            <a:r>
              <a:rPr lang="en-US" sz="1600" b="1" i="1" dirty="0">
                <a:solidFill>
                  <a:srgbClr val="FF0000"/>
                </a:solidFill>
                <a:latin typeface="Calibri" panose="020F0502020204030204" pitchFamily="34" charset="0"/>
                <a:cs typeface="Calibri" panose="020F0502020204030204" pitchFamily="34" charset="0"/>
              </a:rPr>
              <a:t>Spirit</a:t>
            </a:r>
          </a:p>
          <a:p>
            <a:pPr algn="ctr"/>
            <a:r>
              <a:rPr lang="en-US" sz="1600" b="1" i="1" dirty="0">
                <a:solidFill>
                  <a:srgbClr val="FF0000"/>
                </a:solidFill>
                <a:latin typeface="Calibri" panose="020F0502020204030204" pitchFamily="34" charset="0"/>
                <a:cs typeface="Calibri" panose="020F0502020204030204" pitchFamily="34" charset="0"/>
              </a:rPr>
              <a:t>(Agape Love)</a:t>
            </a:r>
            <a:endParaRPr lang="en-US" sz="1600" dirty="0"/>
          </a:p>
        </p:txBody>
      </p:sp>
    </p:spTree>
    <p:extLst>
      <p:ext uri="{BB962C8B-B14F-4D97-AF65-F5344CB8AC3E}">
        <p14:creationId xmlns:p14="http://schemas.microsoft.com/office/powerpoint/2010/main" val="18483426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Great Commandment Love…"/>
          <p:cNvSpPr txBox="1"/>
          <p:nvPr/>
        </p:nvSpPr>
        <p:spPr>
          <a:xfrm>
            <a:off x="845247" y="1221738"/>
            <a:ext cx="7881325" cy="51605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defTabSz="321457">
              <a:defRPr>
                <a:latin typeface="Helvetica"/>
                <a:ea typeface="Helvetica"/>
                <a:cs typeface="Helvetica"/>
                <a:sym typeface="Helvetica"/>
              </a:defRPr>
            </a:pPr>
            <a:r>
              <a:rPr sz="2400" b="1" dirty="0">
                <a:latin typeface="Calibri" panose="020F0502020204030204" pitchFamily="34" charset="0"/>
                <a:cs typeface="Calibri" panose="020F0502020204030204" pitchFamily="34" charset="0"/>
              </a:rPr>
              <a:t>JESUS</a:t>
            </a:r>
            <a:r>
              <a:rPr lang="en-US" sz="2400" b="1"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&gt; </a:t>
            </a:r>
            <a:r>
              <a:rPr lang="en-US" sz="2400" b="1" dirty="0">
                <a:latin typeface="Calibri" panose="020F0502020204030204" pitchFamily="34" charset="0"/>
                <a:cs typeface="Calibri" panose="020F0502020204030204" pitchFamily="34" charset="0"/>
              </a:rPr>
              <a:t>   Holy Spirit</a:t>
            </a:r>
            <a:r>
              <a:rPr b="1"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&gt; </a:t>
            </a:r>
            <a:r>
              <a:rPr lang="en-US" sz="2400" b="1"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 HOPE   </a:t>
            </a:r>
            <a:r>
              <a:rPr lang="en-US" sz="2400" b="1"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 &gt;  </a:t>
            </a:r>
            <a:r>
              <a:rPr lang="en-US" sz="2400" b="1"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 FAITH     </a:t>
            </a:r>
          </a:p>
          <a:p>
            <a:pPr defTabSz="321457">
              <a:defRPr>
                <a:latin typeface="Helvetica"/>
                <a:ea typeface="Helvetica"/>
                <a:cs typeface="Helvetica"/>
                <a:sym typeface="Helvetica"/>
              </a:defRPr>
            </a:pPr>
            <a:r>
              <a:rPr lang="en-US" sz="1000" b="1" dirty="0">
                <a:latin typeface="Calibri" panose="020F0502020204030204" pitchFamily="34" charset="0"/>
                <a:cs typeface="Calibri" panose="020F0502020204030204" pitchFamily="34" charset="0"/>
              </a:rPr>
              <a:t> </a:t>
            </a:r>
          </a:p>
          <a:p>
            <a:pPr defTabSz="321457">
              <a:defRPr>
                <a:latin typeface="Helvetica"/>
                <a:ea typeface="Helvetica"/>
                <a:cs typeface="Helvetica"/>
                <a:sym typeface="Helvetica"/>
              </a:defRPr>
            </a:pPr>
            <a:r>
              <a:rPr lang="en-US" b="1" u="sng" dirty="0">
                <a:latin typeface="Calibri" panose="020F0502020204030204" pitchFamily="34" charset="0"/>
                <a:cs typeface="Calibri" panose="020F0502020204030204" pitchFamily="34" charset="0"/>
              </a:rPr>
              <a:t>Full of</a:t>
            </a:r>
            <a:r>
              <a:rPr lang="en-US" b="1" dirty="0">
                <a:latin typeface="Calibri" panose="020F0502020204030204" pitchFamily="34" charset="0"/>
                <a:cs typeface="Calibri" panose="020F0502020204030204" pitchFamily="34" charset="0"/>
              </a:rPr>
              <a:t>                     </a:t>
            </a:r>
            <a:r>
              <a:rPr lang="en-US" b="1" u="sng" dirty="0">
                <a:latin typeface="Calibri" panose="020F0502020204030204" pitchFamily="34" charset="0"/>
                <a:cs typeface="Calibri" panose="020F0502020204030204" pitchFamily="34" charset="0"/>
              </a:rPr>
              <a:t>Fills us</a:t>
            </a:r>
            <a:endParaRPr lang="en-US" b="1" dirty="0">
              <a:latin typeface="Calibri" panose="020F0502020204030204" pitchFamily="34" charset="0"/>
              <a:cs typeface="Calibri" panose="020F0502020204030204" pitchFamily="34" charset="0"/>
            </a:endParaRPr>
          </a:p>
          <a:p>
            <a:pPr defTabSz="321457">
              <a:defRPr>
                <a:latin typeface="Helvetica"/>
                <a:ea typeface="Helvetica"/>
                <a:cs typeface="Helvetica"/>
                <a:sym typeface="Helvetica"/>
              </a:defRPr>
            </a:pPr>
            <a:endParaRPr lang="en-US" sz="1400" b="1" dirty="0">
              <a:latin typeface="Calibri" panose="020F0502020204030204" pitchFamily="34" charset="0"/>
              <a:cs typeface="Calibri" panose="020F0502020204030204" pitchFamily="34" charset="0"/>
            </a:endParaRPr>
          </a:p>
          <a:p>
            <a:pPr defTabSz="321457">
              <a:defRPr>
                <a:latin typeface="Helvetica"/>
                <a:ea typeface="Helvetica"/>
                <a:cs typeface="Helvetica"/>
                <a:sym typeface="Helvetica"/>
              </a:defRPr>
            </a:pPr>
            <a:r>
              <a:rPr lang="en-US" sz="2400" b="1" dirty="0">
                <a:latin typeface="Calibri" panose="020F0502020204030204" pitchFamily="34" charset="0"/>
                <a:cs typeface="Calibri" panose="020F0502020204030204" pitchFamily="34" charset="0"/>
              </a:rPr>
              <a:t>Love</a:t>
            </a:r>
            <a:r>
              <a:rPr sz="2400" b="1"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Love</a:t>
            </a:r>
            <a:r>
              <a:rPr lang="en-US" sz="2400" b="1" dirty="0">
                <a:latin typeface="Calibri" panose="020F0502020204030204" pitchFamily="34" charset="0"/>
                <a:cs typeface="Calibri" panose="020F0502020204030204" pitchFamily="34" charset="0"/>
              </a:rPr>
              <a:t>                    Believe                    Actions</a:t>
            </a:r>
          </a:p>
          <a:p>
            <a:pPr defTabSz="321457">
              <a:defRPr>
                <a:latin typeface="Helvetica"/>
                <a:ea typeface="Helvetica"/>
                <a:cs typeface="Helvetica"/>
                <a:sym typeface="Helvetica"/>
              </a:defRPr>
            </a:pPr>
            <a:r>
              <a:rPr lang="en-US" sz="2400" b="1" dirty="0">
                <a:latin typeface="Calibri" panose="020F0502020204030204" pitchFamily="34" charset="0"/>
                <a:cs typeface="Calibri" panose="020F0502020204030204" pitchFamily="34" charset="0"/>
              </a:rPr>
              <a:t>Grace              </a:t>
            </a:r>
            <a:r>
              <a:rPr lang="en-US" sz="2400" b="1" dirty="0" err="1">
                <a:latin typeface="Calibri" panose="020F0502020204030204" pitchFamily="34" charset="0"/>
                <a:cs typeface="Calibri" panose="020F0502020204030204" pitchFamily="34" charset="0"/>
              </a:rPr>
              <a:t>Grace</a:t>
            </a:r>
            <a:r>
              <a:rPr lang="en-US" sz="2400" b="1" dirty="0">
                <a:latin typeface="Calibri" panose="020F0502020204030204" pitchFamily="34" charset="0"/>
                <a:cs typeface="Calibri" panose="020F0502020204030204" pitchFamily="34" charset="0"/>
              </a:rPr>
              <a:t>                                                                              </a:t>
            </a:r>
            <a:endParaRPr sz="2400" b="1" dirty="0">
              <a:latin typeface="Calibri" panose="020F0502020204030204" pitchFamily="34" charset="0"/>
              <a:cs typeface="Calibri" panose="020F0502020204030204" pitchFamily="34" charset="0"/>
            </a:endParaRPr>
          </a:p>
          <a:p>
            <a:pPr defTabSz="321457">
              <a:defRPr>
                <a:latin typeface="Helvetica"/>
                <a:ea typeface="Helvetica"/>
                <a:cs typeface="Helvetica"/>
                <a:sym typeface="Helvetica"/>
              </a:defRPr>
            </a:pPr>
            <a:r>
              <a:rPr lang="en-US" sz="2400" b="1" dirty="0">
                <a:latin typeface="Calibri" panose="020F0502020204030204" pitchFamily="34" charset="0"/>
                <a:cs typeface="Calibri" panose="020F0502020204030204" pitchFamily="34" charset="0"/>
              </a:rPr>
              <a:t>Truth               </a:t>
            </a:r>
            <a:r>
              <a:rPr lang="en-US" sz="2400" b="1" dirty="0" err="1">
                <a:latin typeface="Calibri" panose="020F0502020204030204" pitchFamily="34" charset="0"/>
                <a:cs typeface="Calibri" panose="020F0502020204030204" pitchFamily="34" charset="0"/>
              </a:rPr>
              <a:t>Truth</a:t>
            </a:r>
            <a:r>
              <a:rPr lang="en-US" sz="2400" b="1" dirty="0">
                <a:latin typeface="Calibri" panose="020F0502020204030204" pitchFamily="34" charset="0"/>
                <a:cs typeface="Calibri" panose="020F0502020204030204" pitchFamily="34" charset="0"/>
              </a:rPr>
              <a:t>                  Blessings:</a:t>
            </a:r>
          </a:p>
          <a:p>
            <a:pPr defTabSz="321457">
              <a:defRPr>
                <a:latin typeface="Helvetica"/>
                <a:ea typeface="Helvetica"/>
                <a:cs typeface="Helvetica"/>
                <a:sym typeface="Helvetica"/>
              </a:defRPr>
            </a:pPr>
            <a:r>
              <a:rPr lang="en-US" sz="2400" b="1" dirty="0">
                <a:latin typeface="Calibri" panose="020F0502020204030204" pitchFamily="34" charset="0"/>
                <a:cs typeface="Calibri" panose="020F0502020204030204" pitchFamily="34" charset="0"/>
              </a:rPr>
              <a:t>Peace              </a:t>
            </a:r>
            <a:r>
              <a:rPr lang="en-US" sz="2400" b="1" dirty="0" err="1">
                <a:latin typeface="Calibri" panose="020F0502020204030204" pitchFamily="34" charset="0"/>
                <a:cs typeface="Calibri" panose="020F0502020204030204" pitchFamily="34" charset="0"/>
              </a:rPr>
              <a:t>Peace</a:t>
            </a:r>
            <a:r>
              <a:rPr lang="en-US" sz="2400" b="1"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Acceptance</a:t>
            </a:r>
          </a:p>
          <a:p>
            <a:pPr defTabSz="321457">
              <a:defRPr>
                <a:latin typeface="Helvetica"/>
                <a:ea typeface="Helvetica"/>
                <a:cs typeface="Helvetica"/>
                <a:sym typeface="Helvetica"/>
              </a:defRPr>
            </a:pPr>
            <a:r>
              <a:rPr lang="en-US" sz="2000" b="1" dirty="0">
                <a:latin typeface="Calibri" panose="020F0502020204030204" pitchFamily="34" charset="0"/>
                <a:cs typeface="Calibri" panose="020F0502020204030204" pitchFamily="34" charset="0"/>
              </a:rPr>
              <a:t>                                                                    Approval</a:t>
            </a:r>
            <a:endParaRPr sz="2000" b="1" dirty="0">
              <a:latin typeface="Calibri" panose="020F0502020204030204" pitchFamily="34" charset="0"/>
              <a:cs typeface="Calibri" panose="020F0502020204030204" pitchFamily="34" charset="0"/>
            </a:endParaRPr>
          </a:p>
          <a:p>
            <a:pPr defTabSz="321457">
              <a:defRPr>
                <a:latin typeface="Helvetica"/>
                <a:ea typeface="Helvetica"/>
                <a:cs typeface="Helvetica"/>
                <a:sym typeface="Helvetica"/>
              </a:defRPr>
            </a:pPr>
            <a:r>
              <a:rPr lang="en-US" sz="2000" b="1" dirty="0">
                <a:latin typeface="Calibri" panose="020F0502020204030204" pitchFamily="34" charset="0"/>
                <a:cs typeface="Calibri" panose="020F0502020204030204" pitchFamily="34" charset="0"/>
              </a:rPr>
              <a:t>                                                                    Comfort</a:t>
            </a:r>
          </a:p>
          <a:p>
            <a:pPr defTabSz="321457">
              <a:defRPr>
                <a:latin typeface="Helvetica"/>
                <a:ea typeface="Helvetica"/>
                <a:cs typeface="Helvetica"/>
                <a:sym typeface="Helvetica"/>
              </a:defRPr>
            </a:pPr>
            <a:r>
              <a:rPr lang="en-US" sz="2000" b="1" dirty="0">
                <a:latin typeface="Calibri" panose="020F0502020204030204" pitchFamily="34" charset="0"/>
                <a:cs typeface="Calibri" panose="020F0502020204030204" pitchFamily="34" charset="0"/>
              </a:rPr>
              <a:t>                                                                    Security</a:t>
            </a:r>
          </a:p>
          <a:p>
            <a:pPr defTabSz="321457">
              <a:defRPr>
                <a:latin typeface="Helvetica"/>
                <a:ea typeface="Helvetica"/>
                <a:cs typeface="Helvetica"/>
                <a:sym typeface="Helvetica"/>
              </a:defRPr>
            </a:pPr>
            <a:r>
              <a:rPr lang="en-US" sz="2000" b="1" dirty="0">
                <a:latin typeface="Calibri" panose="020F0502020204030204" pitchFamily="34" charset="0"/>
                <a:cs typeface="Calibri" panose="020F0502020204030204" pitchFamily="34" charset="0"/>
              </a:rPr>
              <a:t>                                                                    Identity</a:t>
            </a:r>
          </a:p>
          <a:p>
            <a:pPr defTabSz="321457">
              <a:defRPr>
                <a:latin typeface="Helvetica"/>
                <a:ea typeface="Helvetica"/>
                <a:cs typeface="Helvetica"/>
                <a:sym typeface="Helvetica"/>
              </a:defRPr>
            </a:pPr>
            <a:r>
              <a:rPr lang="en-US" sz="2000" b="1" dirty="0">
                <a:latin typeface="Calibri" panose="020F0502020204030204" pitchFamily="34" charset="0"/>
                <a:cs typeface="Calibri" panose="020F0502020204030204" pitchFamily="34" charset="0"/>
              </a:rPr>
              <a:t>                                                                    Belonging</a:t>
            </a:r>
          </a:p>
          <a:p>
            <a:pPr defTabSz="321457">
              <a:defRPr>
                <a:latin typeface="Helvetica"/>
                <a:ea typeface="Helvetica"/>
                <a:cs typeface="Helvetica"/>
                <a:sym typeface="Helvetica"/>
              </a:defRPr>
            </a:pPr>
            <a:r>
              <a:rPr lang="en-US" sz="2000" b="1" dirty="0">
                <a:latin typeface="Calibri" panose="020F0502020204030204" pitchFamily="34" charset="0"/>
                <a:cs typeface="Calibri" panose="020F0502020204030204" pitchFamily="34" charset="0"/>
              </a:rPr>
              <a:t>                                                                    Purpose</a:t>
            </a:r>
          </a:p>
          <a:p>
            <a:pPr defTabSz="321457">
              <a:defRPr>
                <a:latin typeface="Helvetica"/>
                <a:ea typeface="Helvetica"/>
                <a:cs typeface="Helvetica"/>
                <a:sym typeface="Helvetica"/>
              </a:defRPr>
            </a:pPr>
            <a:endParaRPr lang="en-US" sz="1200" b="1" dirty="0">
              <a:latin typeface="Calibri" panose="020F0502020204030204" pitchFamily="34" charset="0"/>
              <a:cs typeface="Calibri" panose="020F0502020204030204" pitchFamily="34" charset="0"/>
            </a:endParaRPr>
          </a:p>
          <a:p>
            <a:pPr defTabSz="321457">
              <a:defRPr>
                <a:latin typeface="Helvetica"/>
                <a:ea typeface="Helvetica"/>
                <a:cs typeface="Helvetica"/>
                <a:sym typeface="Helvetica"/>
              </a:defRPr>
            </a:pPr>
            <a:r>
              <a:rPr sz="2400" b="1" dirty="0">
                <a:latin typeface="Calibri" panose="020F0502020204030204" pitchFamily="34" charset="0"/>
                <a:cs typeface="Calibri" panose="020F0502020204030204" pitchFamily="34" charset="0"/>
              </a:rPr>
              <a:t>  </a:t>
            </a:r>
            <a:r>
              <a:rPr sz="2400" b="1" dirty="0">
                <a:solidFill>
                  <a:srgbClr val="FF2F92"/>
                </a:solidFill>
                <a:latin typeface="Calibri" panose="020F0502020204030204" pitchFamily="34" charset="0"/>
                <a:cs typeface="Calibri" panose="020F0502020204030204" pitchFamily="34" charset="0"/>
              </a:rPr>
              <a:t>(All Spiritually </a:t>
            </a:r>
            <a:r>
              <a:rPr lang="en-US" sz="2400" b="1" dirty="0">
                <a:solidFill>
                  <a:srgbClr val="FF2F92"/>
                </a:solidFill>
                <a:latin typeface="Calibri" panose="020F0502020204030204" pitchFamily="34" charset="0"/>
                <a:cs typeface="Calibri" panose="020F0502020204030204" pitchFamily="34" charset="0"/>
              </a:rPr>
              <a:t>D</a:t>
            </a:r>
            <a:r>
              <a:rPr sz="2400" b="1" dirty="0">
                <a:solidFill>
                  <a:srgbClr val="FF2F92"/>
                </a:solidFill>
                <a:latin typeface="Calibri" panose="020F0502020204030204" pitchFamily="34" charset="0"/>
                <a:cs typeface="Calibri" panose="020F0502020204030204" pitchFamily="34" charset="0"/>
              </a:rPr>
              <a:t>iscerned)</a:t>
            </a:r>
          </a:p>
          <a:p>
            <a:pPr defTabSz="321457">
              <a:defRPr>
                <a:solidFill>
                  <a:srgbClr val="FF2F92"/>
                </a:solidFill>
                <a:latin typeface="Helvetica"/>
                <a:ea typeface="Helvetica"/>
                <a:cs typeface="Helvetica"/>
                <a:sym typeface="Helvetica"/>
              </a:defRPr>
            </a:pPr>
            <a:endParaRPr sz="1266" dirty="0">
              <a:solidFill>
                <a:srgbClr val="FF2F92"/>
              </a:solidFill>
            </a:endParaRPr>
          </a:p>
        </p:txBody>
      </p:sp>
      <p:sp>
        <p:nvSpPr>
          <p:cNvPr id="2" name="Title 1">
            <a:extLst>
              <a:ext uri="{FF2B5EF4-FFF2-40B4-BE49-F238E27FC236}">
                <a16:creationId xmlns:a16="http://schemas.microsoft.com/office/drawing/2014/main" id="{8C25BCC3-36CC-4EFE-9ECF-E6C99E0FCD26}"/>
              </a:ext>
            </a:extLst>
          </p:cNvPr>
          <p:cNvSpPr>
            <a:spLocks noGrp="1"/>
          </p:cNvSpPr>
          <p:nvPr>
            <p:ph type="title"/>
          </p:nvPr>
        </p:nvSpPr>
        <p:spPr>
          <a:xfrm>
            <a:off x="774441" y="73324"/>
            <a:ext cx="10299616" cy="1151965"/>
          </a:xfrm>
        </p:spPr>
        <p:txBody>
          <a:bodyPr>
            <a:normAutofit/>
          </a:bodyPr>
          <a:lstStyle/>
          <a:p>
            <a:r>
              <a:rPr lang="en-US" sz="3200" b="1" dirty="0">
                <a:latin typeface="Calibri" panose="020F0502020204030204" pitchFamily="34" charset="0"/>
                <a:cs typeface="Calibri" panose="020F0502020204030204" pitchFamily="34" charset="0"/>
              </a:rPr>
              <a:t>Great Commandment Love</a:t>
            </a:r>
            <a:br>
              <a:rPr lang="en-US" sz="3200" b="1" u="sng"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WE HAVE everything we need to live out </a:t>
            </a:r>
            <a:r>
              <a:rPr lang="en-US" sz="3200" b="1" dirty="0" err="1">
                <a:latin typeface="Calibri" panose="020F0502020204030204" pitchFamily="34" charset="0"/>
                <a:cs typeface="Calibri" panose="020F0502020204030204" pitchFamily="34" charset="0"/>
              </a:rPr>
              <a:t>gcl</a:t>
            </a:r>
            <a:r>
              <a:rPr lang="en-US" sz="3200" b="1" dirty="0">
                <a:latin typeface="Calibri" panose="020F0502020204030204" pitchFamily="34" charset="0"/>
                <a:cs typeface="Calibri" panose="020F0502020204030204" pitchFamily="34" charset="0"/>
              </a:rPr>
              <a:t>!</a:t>
            </a:r>
          </a:p>
        </p:txBody>
      </p:sp>
      <p:sp>
        <p:nvSpPr>
          <p:cNvPr id="8" name="Slide Number Placeholder 7">
            <a:extLst>
              <a:ext uri="{FF2B5EF4-FFF2-40B4-BE49-F238E27FC236}">
                <a16:creationId xmlns:a16="http://schemas.microsoft.com/office/drawing/2014/main" id="{6C7A0CAE-FA64-4AF8-A0FA-9A971F56DB75}"/>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12</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4511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We LEARN to live from the inside out.…"/>
          <p:cNvSpPr txBox="1"/>
          <p:nvPr/>
        </p:nvSpPr>
        <p:spPr>
          <a:xfrm>
            <a:off x="876305" y="1046411"/>
            <a:ext cx="8835203" cy="1549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p>
            <a:pPr defTabSz="321457">
              <a:defRPr sz="2600">
                <a:latin typeface="Helvetica"/>
                <a:ea typeface="Helvetica"/>
                <a:cs typeface="Helvetica"/>
                <a:sym typeface="Helvetica"/>
              </a:defRPr>
            </a:pPr>
            <a:r>
              <a:rPr sz="2400" b="1" dirty="0">
                <a:latin typeface="Calibri" panose="020F0502020204030204" pitchFamily="34" charset="0"/>
                <a:cs typeface="Calibri" panose="020F0502020204030204" pitchFamily="34" charset="0"/>
              </a:rPr>
              <a:t>We LEARN to live from the inside out.</a:t>
            </a:r>
            <a:endParaRPr lang="en-US" sz="2400" b="1" dirty="0">
              <a:latin typeface="Calibri" panose="020F0502020204030204" pitchFamily="34" charset="0"/>
              <a:cs typeface="Calibri" panose="020F0502020204030204" pitchFamily="34" charset="0"/>
            </a:endParaRPr>
          </a:p>
          <a:p>
            <a:pPr defTabSz="321457">
              <a:defRPr sz="2600">
                <a:latin typeface="Helvetica"/>
                <a:ea typeface="Helvetica"/>
                <a:cs typeface="Helvetica"/>
                <a:sym typeface="Helvetica"/>
              </a:defRPr>
            </a:pPr>
            <a:endParaRPr sz="2400" b="1" dirty="0">
              <a:latin typeface="Calibri" panose="020F0502020204030204" pitchFamily="34" charset="0"/>
              <a:cs typeface="Calibri" panose="020F0502020204030204" pitchFamily="34" charset="0"/>
            </a:endParaRPr>
          </a:p>
          <a:p>
            <a:pPr defTabSz="321457">
              <a:defRPr sz="2600">
                <a:latin typeface="Helvetica"/>
                <a:ea typeface="Helvetica"/>
                <a:cs typeface="Helvetica"/>
                <a:sym typeface="Helvetica"/>
              </a:defRPr>
            </a:pPr>
            <a:endParaRPr sz="2400" b="1" dirty="0">
              <a:latin typeface="Calibri" panose="020F0502020204030204" pitchFamily="34" charset="0"/>
              <a:cs typeface="Calibri" panose="020F0502020204030204" pitchFamily="34" charset="0"/>
            </a:endParaRPr>
          </a:p>
          <a:p>
            <a:pPr defTabSz="321457">
              <a:defRPr sz="2600">
                <a:latin typeface="Helvetica"/>
                <a:ea typeface="Helvetica"/>
                <a:cs typeface="Helvetica"/>
                <a:sym typeface="Helvetica"/>
              </a:defRPr>
            </a:pPr>
            <a:r>
              <a:rPr lang="en-US" sz="2400" b="1" dirty="0">
                <a:latin typeface="Calibri" panose="020F0502020204030204" pitchFamily="34" charset="0"/>
                <a:cs typeface="Calibri" panose="020F0502020204030204" pitchFamily="34" charset="0"/>
              </a:rPr>
              <a:t>   </a:t>
            </a:r>
            <a:endParaRPr sz="2400" b="1" dirty="0">
              <a:latin typeface="Calibri" panose="020F0502020204030204" pitchFamily="34" charset="0"/>
              <a:cs typeface="Calibri" panose="020F0502020204030204" pitchFamily="34" charset="0"/>
            </a:endParaRPr>
          </a:p>
        </p:txBody>
      </p:sp>
      <p:sp>
        <p:nvSpPr>
          <p:cNvPr id="3" name="Title 1">
            <a:extLst>
              <a:ext uri="{FF2B5EF4-FFF2-40B4-BE49-F238E27FC236}">
                <a16:creationId xmlns:a16="http://schemas.microsoft.com/office/drawing/2014/main" id="{F8C46614-5BA3-450B-98B6-E2111984D3A7}"/>
              </a:ext>
            </a:extLst>
          </p:cNvPr>
          <p:cNvSpPr>
            <a:spLocks noGrp="1"/>
          </p:cNvSpPr>
          <p:nvPr>
            <p:ph type="title"/>
          </p:nvPr>
        </p:nvSpPr>
        <p:spPr>
          <a:xfrm>
            <a:off x="830423" y="129308"/>
            <a:ext cx="9879739" cy="945851"/>
          </a:xfrm>
        </p:spPr>
        <p:txBody>
          <a:bodyPr>
            <a:normAutofit/>
          </a:bodyPr>
          <a:lstStyle/>
          <a:p>
            <a:r>
              <a:rPr lang="en-US" sz="3200" b="1" dirty="0">
                <a:latin typeface="Calibri" panose="020F0502020204030204" pitchFamily="34" charset="0"/>
                <a:cs typeface="Calibri" panose="020F0502020204030204" pitchFamily="34" charset="0"/>
              </a:rPr>
              <a:t>Great Commandment Love</a:t>
            </a:r>
          </a:p>
        </p:txBody>
      </p:sp>
      <p:sp>
        <p:nvSpPr>
          <p:cNvPr id="8" name="Slide Number Placeholder 7">
            <a:extLst>
              <a:ext uri="{FF2B5EF4-FFF2-40B4-BE49-F238E27FC236}">
                <a16:creationId xmlns:a16="http://schemas.microsoft.com/office/drawing/2014/main" id="{D74F0FDF-CA94-4811-BE8D-0068AF3AD02A}"/>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13</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graphicFrame>
        <p:nvGraphicFramePr>
          <p:cNvPr id="7" name="Table 2">
            <a:extLst>
              <a:ext uri="{FF2B5EF4-FFF2-40B4-BE49-F238E27FC236}">
                <a16:creationId xmlns:a16="http://schemas.microsoft.com/office/drawing/2014/main" id="{B358BDCF-13F4-46F0-9D32-9D375F175662}"/>
              </a:ext>
            </a:extLst>
          </p:cNvPr>
          <p:cNvGraphicFramePr>
            <a:graphicFrameLocks noGrp="1"/>
          </p:cNvGraphicFramePr>
          <p:nvPr>
            <p:extLst>
              <p:ext uri="{D42A27DB-BD31-4B8C-83A1-F6EECF244321}">
                <p14:modId xmlns:p14="http://schemas.microsoft.com/office/powerpoint/2010/main" val="1190622913"/>
              </p:ext>
            </p:extLst>
          </p:nvPr>
        </p:nvGraphicFramePr>
        <p:xfrm>
          <a:off x="901956" y="1945821"/>
          <a:ext cx="8130078" cy="2331720"/>
        </p:xfrm>
        <a:graphic>
          <a:graphicData uri="http://schemas.openxmlformats.org/drawingml/2006/table">
            <a:tbl>
              <a:tblPr firstRow="1" bandRow="1">
                <a:tableStyleId>{5C22544A-7EE6-4342-B048-85BDC9FD1C3A}</a:tableStyleId>
              </a:tblPr>
              <a:tblGrid>
                <a:gridCol w="2429073">
                  <a:extLst>
                    <a:ext uri="{9D8B030D-6E8A-4147-A177-3AD203B41FA5}">
                      <a16:colId xmlns:a16="http://schemas.microsoft.com/office/drawing/2014/main" val="1083724148"/>
                    </a:ext>
                  </a:extLst>
                </a:gridCol>
                <a:gridCol w="5701005">
                  <a:extLst>
                    <a:ext uri="{9D8B030D-6E8A-4147-A177-3AD203B41FA5}">
                      <a16:colId xmlns:a16="http://schemas.microsoft.com/office/drawing/2014/main" val="1446558765"/>
                    </a:ext>
                  </a:extLst>
                </a:gridCol>
              </a:tblGrid>
              <a:tr h="365887">
                <a:tc>
                  <a:txBody>
                    <a:bodyPr/>
                    <a:lstStyle/>
                    <a:p>
                      <a:pPr algn="ctr"/>
                      <a:r>
                        <a:rPr lang="en-US" sz="2400" b="1" dirty="0">
                          <a:latin typeface="Calibri" panose="020F0502020204030204" pitchFamily="34" charset="0"/>
                          <a:cs typeface="Calibri" panose="020F0502020204030204" pitchFamily="34" charset="0"/>
                        </a:rPr>
                        <a:t>New Creation</a:t>
                      </a:r>
                    </a:p>
                  </a:txBody>
                  <a:tcPr/>
                </a:tc>
                <a:tc>
                  <a:txBody>
                    <a:bodyPr/>
                    <a:lstStyle/>
                    <a:p>
                      <a:pPr algn="l"/>
                      <a:r>
                        <a:rPr lang="en-US" sz="2400" b="1" dirty="0">
                          <a:latin typeface="Calibri" panose="020F0502020204030204" pitchFamily="34" charset="0"/>
                          <a:cs typeface="Calibri" panose="020F0502020204030204" pitchFamily="34" charset="0"/>
                        </a:rPr>
                        <a:t>                                 Flesh  </a:t>
                      </a:r>
                    </a:p>
                  </a:txBody>
                  <a:tcPr/>
                </a:tc>
                <a:extLst>
                  <a:ext uri="{0D108BD9-81ED-4DB2-BD59-A6C34878D82A}">
                    <a16:rowId xmlns:a16="http://schemas.microsoft.com/office/drawing/2014/main" val="4238692212"/>
                  </a:ext>
                </a:extLst>
              </a:tr>
              <a:tr h="370840">
                <a:tc>
                  <a:txBody>
                    <a:bodyPr/>
                    <a:lstStyle/>
                    <a:p>
                      <a:pPr marL="0" indent="0" defTabSz="321457">
                        <a:buClr>
                          <a:schemeClr val="accent1">
                            <a:lumMod val="60000"/>
                            <a:lumOff val="40000"/>
                          </a:schemeClr>
                        </a:buClr>
                        <a:buSzPct val="160000"/>
                        <a:buFont typeface="Arial" panose="020B0604020202020204" pitchFamily="34" charset="0"/>
                        <a:buNone/>
                        <a:defRPr sz="2500"/>
                      </a:pPr>
                      <a:r>
                        <a:rPr lang="en-US" sz="2400" b="1" dirty="0">
                          <a:latin typeface="Calibri" panose="020F0502020204030204" pitchFamily="34" charset="0"/>
                          <a:cs typeface="Calibri" panose="020F0502020204030204" pitchFamily="34" charset="0"/>
                        </a:rPr>
                        <a:t>Spirit: Complete</a:t>
                      </a:r>
                    </a:p>
                    <a:p>
                      <a:pPr marL="0" indent="0" defTabSz="321457">
                        <a:buClr>
                          <a:schemeClr val="accent1">
                            <a:lumMod val="60000"/>
                            <a:lumOff val="40000"/>
                          </a:schemeClr>
                        </a:buClr>
                        <a:buSzPct val="160000"/>
                        <a:buFont typeface="Arial" panose="020B0604020202020204" pitchFamily="34" charset="0"/>
                        <a:buNone/>
                        <a:defRPr sz="2500"/>
                      </a:pPr>
                      <a:endParaRPr lang="en-US" sz="1100" b="1" dirty="0">
                        <a:latin typeface="Calibri" panose="020F0502020204030204" pitchFamily="34" charset="0"/>
                        <a:cs typeface="Calibri" panose="020F0502020204030204" pitchFamily="34" charset="0"/>
                      </a:endParaRPr>
                    </a:p>
                  </a:txBody>
                  <a:tcPr/>
                </a:tc>
                <a:tc>
                  <a:txBody>
                    <a:bodyPr/>
                    <a:lstStyle/>
                    <a:p>
                      <a:pPr marL="0" indent="0" defTabSz="321457">
                        <a:buClr>
                          <a:schemeClr val="accent1">
                            <a:lumMod val="60000"/>
                            <a:lumOff val="40000"/>
                          </a:schemeClr>
                        </a:buClr>
                        <a:buSzPct val="160000"/>
                        <a:buFont typeface="Arial" panose="020B0604020202020204" pitchFamily="34" charset="0"/>
                        <a:buNone/>
                        <a:defRPr sz="2500"/>
                      </a:pPr>
                      <a:r>
                        <a:rPr lang="en-US" sz="2400" b="1" dirty="0">
                          <a:latin typeface="Calibri" panose="020F0502020204030204" pitchFamily="34" charset="0"/>
                          <a:cs typeface="Calibri" panose="020F0502020204030204" pitchFamily="34" charset="0"/>
                        </a:rPr>
                        <a:t>  Soul: Renewed                    Body: Manifest</a:t>
                      </a:r>
                    </a:p>
                  </a:txBody>
                  <a:tcPr/>
                </a:tc>
                <a:extLst>
                  <a:ext uri="{0D108BD9-81ED-4DB2-BD59-A6C34878D82A}">
                    <a16:rowId xmlns:a16="http://schemas.microsoft.com/office/drawing/2014/main" val="2670668543"/>
                  </a:ext>
                </a:extLst>
              </a:tr>
              <a:tr h="370840">
                <a:tc>
                  <a:txBody>
                    <a:bodyPr/>
                    <a:lstStyle/>
                    <a:p>
                      <a:r>
                        <a:rPr lang="en-US" sz="2400" b="1" dirty="0">
                          <a:latin typeface="Calibri" panose="020F0502020204030204" pitchFamily="34" charset="0"/>
                          <a:cs typeface="Calibri" panose="020F0502020204030204" pitchFamily="34" charset="0"/>
                        </a:rPr>
                        <a:t>New Heart</a:t>
                      </a:r>
                    </a:p>
                    <a:p>
                      <a:endParaRPr lang="en-US" sz="1100" b="1" dirty="0">
                        <a:latin typeface="Calibri" panose="020F0502020204030204" pitchFamily="34" charset="0"/>
                        <a:cs typeface="Calibri" panose="020F0502020204030204" pitchFamily="34" charset="0"/>
                      </a:endParaRPr>
                    </a:p>
                  </a:txBody>
                  <a:tcPr/>
                </a:tc>
                <a:tc>
                  <a:txBody>
                    <a:bodyPr/>
                    <a:lstStyle/>
                    <a:p>
                      <a:r>
                        <a:rPr lang="en-US" sz="2400" b="1" dirty="0">
                          <a:latin typeface="Calibri" panose="020F0502020204030204" pitchFamily="34" charset="0"/>
                          <a:cs typeface="Calibri" panose="020F0502020204030204" pitchFamily="34" charset="0"/>
                        </a:rPr>
                        <a:t>  Mind/Will/Emotions         Actions</a:t>
                      </a:r>
                    </a:p>
                  </a:txBody>
                  <a:tcPr/>
                </a:tc>
                <a:extLst>
                  <a:ext uri="{0D108BD9-81ED-4DB2-BD59-A6C34878D82A}">
                    <a16:rowId xmlns:a16="http://schemas.microsoft.com/office/drawing/2014/main" val="2286500367"/>
                  </a:ext>
                </a:extLst>
              </a:tr>
              <a:tr h="370840">
                <a:tc>
                  <a:txBody>
                    <a:bodyPr/>
                    <a:lstStyle/>
                    <a:p>
                      <a:r>
                        <a:rPr lang="en-US" sz="2400" b="1" dirty="0">
                          <a:latin typeface="Calibri" panose="020F0502020204030204" pitchFamily="34" charset="0"/>
                          <a:cs typeface="Calibri" panose="020F0502020204030204" pitchFamily="34" charset="0"/>
                        </a:rPr>
                        <a:t>Holy Spirit</a:t>
                      </a:r>
                    </a:p>
                    <a:p>
                      <a:endParaRPr lang="en-US" sz="1100" b="1" dirty="0">
                        <a:latin typeface="Calibri" panose="020F0502020204030204" pitchFamily="34" charset="0"/>
                        <a:cs typeface="Calibri" panose="020F0502020204030204" pitchFamily="34" charset="0"/>
                      </a:endParaRPr>
                    </a:p>
                  </a:txBody>
                  <a:tcPr/>
                </a:tc>
                <a:tc>
                  <a:txBody>
                    <a:bodyPr/>
                    <a:lstStyle/>
                    <a:p>
                      <a:r>
                        <a:rPr lang="en-US" sz="2400" b="1" dirty="0">
                          <a:latin typeface="Calibri" panose="020F0502020204030204" pitchFamily="34" charset="0"/>
                          <a:cs typeface="Calibri" panose="020F0502020204030204" pitchFamily="34" charset="0"/>
                        </a:rPr>
                        <a:t>  Inward man                         Physical</a:t>
                      </a:r>
                    </a:p>
                  </a:txBody>
                  <a:tcPr/>
                </a:tc>
                <a:extLst>
                  <a:ext uri="{0D108BD9-81ED-4DB2-BD59-A6C34878D82A}">
                    <a16:rowId xmlns:a16="http://schemas.microsoft.com/office/drawing/2014/main" val="626212627"/>
                  </a:ext>
                </a:extLst>
              </a:tr>
            </a:tbl>
          </a:graphicData>
        </a:graphic>
      </p:graphicFrame>
    </p:spTree>
    <p:extLst>
      <p:ext uri="{BB962C8B-B14F-4D97-AF65-F5344CB8AC3E}">
        <p14:creationId xmlns:p14="http://schemas.microsoft.com/office/powerpoint/2010/main" val="241373142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You are made in His image…"/>
          <p:cNvSpPr txBox="1"/>
          <p:nvPr/>
        </p:nvSpPr>
        <p:spPr>
          <a:xfrm>
            <a:off x="839594" y="895336"/>
            <a:ext cx="7714232" cy="45964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p>
            <a:pPr algn="l">
              <a:defRPr sz="2700">
                <a:latin typeface="Arial"/>
                <a:ea typeface="Arial"/>
                <a:cs typeface="Arial"/>
                <a:sym typeface="Arial"/>
              </a:defRPr>
            </a:pPr>
            <a:r>
              <a:rPr lang="en-US" sz="2000" b="1" dirty="0">
                <a:latin typeface="Calibri" panose="020F0502020204030204" pitchFamily="34" charset="0"/>
                <a:cs typeface="Calibri" panose="020F0502020204030204" pitchFamily="34" charset="0"/>
              </a:rPr>
              <a:t>He delights in you</a:t>
            </a:r>
          </a:p>
          <a:p>
            <a:pPr algn="l">
              <a:defRPr sz="2700">
                <a:latin typeface="Arial"/>
                <a:ea typeface="Arial"/>
                <a:cs typeface="Arial"/>
                <a:sym typeface="Arial"/>
              </a:defRPr>
            </a:pPr>
            <a:r>
              <a:rPr sz="2000" b="1" dirty="0">
                <a:latin typeface="Calibri" panose="020F0502020204030204" pitchFamily="34" charset="0"/>
                <a:cs typeface="Calibri" panose="020F0502020204030204" pitchFamily="34" charset="0"/>
              </a:rPr>
              <a:t>You are made in His image</a:t>
            </a:r>
          </a:p>
          <a:p>
            <a:pPr algn="l">
              <a:defRPr sz="2700">
                <a:latin typeface="Arial"/>
                <a:ea typeface="Arial"/>
                <a:cs typeface="Arial"/>
                <a:sym typeface="Arial"/>
              </a:defRPr>
            </a:pPr>
            <a:r>
              <a:rPr sz="2000" b="1" dirty="0">
                <a:latin typeface="Calibri" panose="020F0502020204030204" pitchFamily="34" charset="0"/>
                <a:cs typeface="Calibri" panose="020F0502020204030204" pitchFamily="34" charset="0"/>
              </a:rPr>
              <a:t>You are not a mistake</a:t>
            </a:r>
          </a:p>
          <a:p>
            <a:pPr algn="l">
              <a:defRPr sz="2700">
                <a:latin typeface="Arial"/>
                <a:ea typeface="Arial"/>
                <a:cs typeface="Arial"/>
                <a:sym typeface="Arial"/>
              </a:defRPr>
            </a:pPr>
            <a:r>
              <a:rPr sz="2000" b="1" dirty="0">
                <a:latin typeface="Calibri" panose="020F0502020204030204" pitchFamily="34" charset="0"/>
                <a:cs typeface="Calibri" panose="020F0502020204030204" pitchFamily="34" charset="0"/>
              </a:rPr>
              <a:t>You are fearfully and wonderfully made</a:t>
            </a:r>
          </a:p>
          <a:p>
            <a:pPr algn="l">
              <a:defRPr sz="2700">
                <a:latin typeface="Arial"/>
                <a:ea typeface="Arial"/>
                <a:cs typeface="Arial"/>
                <a:sym typeface="Arial"/>
              </a:defRPr>
            </a:pPr>
            <a:r>
              <a:rPr sz="2000" b="1" dirty="0">
                <a:latin typeface="Calibri" panose="020F0502020204030204" pitchFamily="34" charset="0"/>
                <a:cs typeface="Calibri" panose="020F0502020204030204" pitchFamily="34" charset="0"/>
              </a:rPr>
              <a:t>He desires to lavish you with His love</a:t>
            </a:r>
          </a:p>
          <a:p>
            <a:pPr algn="l">
              <a:defRPr sz="2700">
                <a:latin typeface="Arial"/>
                <a:ea typeface="Arial"/>
                <a:cs typeface="Arial"/>
                <a:sym typeface="Arial"/>
              </a:defRPr>
            </a:pPr>
            <a:r>
              <a:rPr sz="2000" b="1" dirty="0">
                <a:latin typeface="Calibri" panose="020F0502020204030204" pitchFamily="34" charset="0"/>
                <a:cs typeface="Calibri" panose="020F0502020204030204" pitchFamily="34" charset="0"/>
              </a:rPr>
              <a:t>He loves you with an unconditional, everlasting love </a:t>
            </a:r>
          </a:p>
          <a:p>
            <a:pPr algn="l">
              <a:defRPr sz="2700">
                <a:latin typeface="Arial"/>
                <a:ea typeface="Arial"/>
                <a:cs typeface="Arial"/>
                <a:sym typeface="Arial"/>
              </a:defRPr>
            </a:pPr>
            <a:r>
              <a:rPr sz="2000" b="1" dirty="0">
                <a:latin typeface="Calibri" panose="020F0502020204030204" pitchFamily="34" charset="0"/>
                <a:cs typeface="Calibri" panose="020F0502020204030204" pitchFamily="34" charset="0"/>
              </a:rPr>
              <a:t>His thoughts of you are as countless as the sand on the seashore</a:t>
            </a:r>
          </a:p>
          <a:p>
            <a:pPr algn="l">
              <a:defRPr sz="2700">
                <a:latin typeface="Arial"/>
                <a:ea typeface="Arial"/>
                <a:cs typeface="Arial"/>
                <a:sym typeface="Arial"/>
              </a:defRPr>
            </a:pPr>
            <a:r>
              <a:rPr sz="2000" b="1" dirty="0">
                <a:latin typeface="Calibri" panose="020F0502020204030204" pitchFamily="34" charset="0"/>
                <a:cs typeface="Calibri" panose="020F0502020204030204" pitchFamily="34" charset="0"/>
              </a:rPr>
              <a:t>He rejoices over you with singing</a:t>
            </a:r>
          </a:p>
          <a:p>
            <a:pPr algn="l">
              <a:defRPr sz="2700">
                <a:latin typeface="Arial"/>
                <a:ea typeface="Arial"/>
                <a:cs typeface="Arial"/>
                <a:sym typeface="Arial"/>
              </a:defRPr>
            </a:pPr>
            <a:r>
              <a:rPr sz="2000" b="1" dirty="0">
                <a:latin typeface="Calibri" panose="020F0502020204030204" pitchFamily="34" charset="0"/>
                <a:cs typeface="Calibri" panose="020F0502020204030204" pitchFamily="34" charset="0"/>
              </a:rPr>
              <a:t>You are His treasure</a:t>
            </a:r>
            <a:endParaRPr lang="en-US" sz="2000" b="1" dirty="0">
              <a:latin typeface="Calibri" panose="020F0502020204030204" pitchFamily="34" charset="0"/>
              <a:cs typeface="Calibri" panose="020F0502020204030204" pitchFamily="34" charset="0"/>
            </a:endParaRPr>
          </a:p>
          <a:p>
            <a:pPr algn="l">
              <a:defRPr sz="2700">
                <a:latin typeface="Arial"/>
                <a:ea typeface="Arial"/>
                <a:cs typeface="Arial"/>
                <a:sym typeface="Arial"/>
              </a:defRPr>
            </a:pPr>
            <a:r>
              <a:rPr lang="en-US" sz="2000" b="1" dirty="0">
                <a:latin typeface="Calibri" panose="020F0502020204030204" pitchFamily="34" charset="0"/>
                <a:cs typeface="Calibri" panose="020F0502020204030204" pitchFamily="34" charset="0"/>
              </a:rPr>
              <a:t>He has plans to bless you</a:t>
            </a:r>
            <a:endParaRPr sz="2000" b="1" dirty="0">
              <a:latin typeface="Calibri" panose="020F0502020204030204" pitchFamily="34" charset="0"/>
              <a:cs typeface="Calibri" panose="020F0502020204030204" pitchFamily="34" charset="0"/>
            </a:endParaRPr>
          </a:p>
          <a:p>
            <a:pPr algn="l">
              <a:defRPr sz="2700">
                <a:latin typeface="Arial"/>
                <a:ea typeface="Arial"/>
                <a:cs typeface="Arial"/>
                <a:sym typeface="Arial"/>
              </a:defRPr>
            </a:pPr>
            <a:r>
              <a:rPr sz="2000" b="1" dirty="0">
                <a:latin typeface="Calibri" panose="020F0502020204030204" pitchFamily="34" charset="0"/>
                <a:cs typeface="Calibri" panose="020F0502020204030204" pitchFamily="34" charset="0"/>
              </a:rPr>
              <a:t>He is </a:t>
            </a:r>
            <a:r>
              <a:rPr lang="en-US" sz="2000" b="1" dirty="0">
                <a:latin typeface="Calibri" panose="020F0502020204030204" pitchFamily="34" charset="0"/>
                <a:cs typeface="Calibri" panose="020F0502020204030204" pitchFamily="34" charset="0"/>
              </a:rPr>
              <a:t>y</a:t>
            </a:r>
            <a:r>
              <a:rPr sz="2000" b="1" dirty="0">
                <a:latin typeface="Calibri" panose="020F0502020204030204" pitchFamily="34" charset="0"/>
                <a:cs typeface="Calibri" panose="020F0502020204030204" pitchFamily="34" charset="0"/>
              </a:rPr>
              <a:t>our greatest advocate</a:t>
            </a:r>
          </a:p>
          <a:p>
            <a:pPr algn="l">
              <a:defRPr sz="2700">
                <a:latin typeface="Arial"/>
                <a:ea typeface="Arial"/>
                <a:cs typeface="Arial"/>
                <a:sym typeface="Arial"/>
              </a:defRPr>
            </a:pPr>
            <a:r>
              <a:rPr sz="2000" b="1" dirty="0">
                <a:latin typeface="Calibri" panose="020F0502020204030204" pitchFamily="34" charset="0"/>
                <a:cs typeface="Calibri" panose="020F0502020204030204" pitchFamily="34" charset="0"/>
              </a:rPr>
              <a:t>He longs to comfort you in all </a:t>
            </a:r>
            <a:r>
              <a:rPr lang="en-US" sz="2000" b="1" dirty="0">
                <a:latin typeface="Calibri" panose="020F0502020204030204" pitchFamily="34" charset="0"/>
                <a:cs typeface="Calibri" panose="020F0502020204030204" pitchFamily="34" charset="0"/>
              </a:rPr>
              <a:t>y</a:t>
            </a:r>
            <a:r>
              <a:rPr sz="2000" b="1" dirty="0">
                <a:latin typeface="Calibri" panose="020F0502020204030204" pitchFamily="34" charset="0"/>
                <a:cs typeface="Calibri" panose="020F0502020204030204" pitchFamily="34" charset="0"/>
              </a:rPr>
              <a:t>our troubles</a:t>
            </a:r>
          </a:p>
          <a:p>
            <a:pPr algn="l">
              <a:defRPr sz="2700">
                <a:latin typeface="Arial"/>
                <a:ea typeface="Arial"/>
                <a:cs typeface="Arial"/>
                <a:sym typeface="Arial"/>
              </a:defRPr>
            </a:pPr>
            <a:r>
              <a:rPr sz="2000" b="1" dirty="0">
                <a:latin typeface="Calibri" panose="020F0502020204030204" pitchFamily="34" charset="0"/>
                <a:cs typeface="Calibri" panose="020F0502020204030204" pitchFamily="34" charset="0"/>
              </a:rPr>
              <a:t>Nothing can separate you from His love</a:t>
            </a:r>
            <a:endParaRPr lang="en-US" sz="2000" b="1" dirty="0">
              <a:latin typeface="Calibri" panose="020F0502020204030204" pitchFamily="34" charset="0"/>
              <a:cs typeface="Calibri" panose="020F0502020204030204" pitchFamily="34" charset="0"/>
            </a:endParaRPr>
          </a:p>
          <a:p>
            <a:pPr algn="l">
              <a:defRPr sz="2700">
                <a:latin typeface="Arial"/>
                <a:ea typeface="Arial"/>
                <a:cs typeface="Arial"/>
                <a:sym typeface="Arial"/>
              </a:defRPr>
            </a:pPr>
            <a:r>
              <a:rPr lang="en-US" sz="2000" b="1" dirty="0">
                <a:latin typeface="Calibri" panose="020F0502020204030204" pitchFamily="34" charset="0"/>
                <a:cs typeface="Calibri" panose="020F0502020204030204" pitchFamily="34" charset="0"/>
              </a:rPr>
              <a:t>You are uniquely gifted in the Kingdom of God</a:t>
            </a:r>
          </a:p>
          <a:p>
            <a:pPr algn="l">
              <a:defRPr sz="2700">
                <a:latin typeface="Arial"/>
                <a:ea typeface="Arial"/>
                <a:cs typeface="Arial"/>
                <a:sym typeface="Arial"/>
              </a:defRPr>
            </a:pPr>
            <a:endParaRPr sz="1400" b="1"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FC5EC08-C94E-4AA4-A32A-94ACF3C0AD0D}"/>
              </a:ext>
            </a:extLst>
          </p:cNvPr>
          <p:cNvSpPr txBox="1"/>
          <p:nvPr/>
        </p:nvSpPr>
        <p:spPr>
          <a:xfrm>
            <a:off x="898849" y="5819097"/>
            <a:ext cx="6134100" cy="369332"/>
          </a:xfrm>
          <a:prstGeom prst="rect">
            <a:avLst/>
          </a:prstGeom>
          <a:solidFill>
            <a:srgbClr val="FFFF00"/>
          </a:solidFill>
          <a:ln>
            <a:solidFill>
              <a:schemeClr val="accent2"/>
            </a:solidFill>
          </a:ln>
        </p:spPr>
        <p:txBody>
          <a:bodyPr wrap="square">
            <a:spAutoFit/>
          </a:bodyPr>
          <a:lstStyle/>
          <a:p>
            <a:pPr algn="l">
              <a:defRPr sz="2700">
                <a:latin typeface="Arial"/>
                <a:ea typeface="Arial"/>
                <a:cs typeface="Arial"/>
                <a:sym typeface="Arial"/>
              </a:defRPr>
            </a:pPr>
            <a:r>
              <a:rPr lang="en-US" sz="1800" b="1" dirty="0">
                <a:latin typeface="Calibri" panose="020F0502020204030204" pitchFamily="34" charset="0"/>
                <a:cs typeface="Calibri" panose="020F0502020204030204" pitchFamily="34" charset="0"/>
              </a:rPr>
              <a:t>Sometimes in our family of origin, we don’t realize our value!</a:t>
            </a:r>
          </a:p>
        </p:txBody>
      </p:sp>
      <p:sp>
        <p:nvSpPr>
          <p:cNvPr id="6" name="Title 1">
            <a:extLst>
              <a:ext uri="{FF2B5EF4-FFF2-40B4-BE49-F238E27FC236}">
                <a16:creationId xmlns:a16="http://schemas.microsoft.com/office/drawing/2014/main" id="{4184B660-5763-4FD3-80F7-7B761F72C7A0}"/>
              </a:ext>
            </a:extLst>
          </p:cNvPr>
          <p:cNvSpPr>
            <a:spLocks noGrp="1"/>
          </p:cNvSpPr>
          <p:nvPr>
            <p:ph type="title"/>
          </p:nvPr>
        </p:nvSpPr>
        <p:spPr>
          <a:xfrm>
            <a:off x="756071" y="-95610"/>
            <a:ext cx="10396882" cy="1151965"/>
          </a:xfrm>
        </p:spPr>
        <p:txBody>
          <a:bodyPr>
            <a:noAutofit/>
          </a:bodyPr>
          <a:lstStyle/>
          <a:p>
            <a:pPr>
              <a:spcBef>
                <a:spcPts val="0"/>
              </a:spcBef>
            </a:pPr>
            <a:r>
              <a:rPr lang="en-US" sz="3200" b="1" dirty="0">
                <a:latin typeface="Calibri" panose="020F0502020204030204" pitchFamily="34" charset="0"/>
                <a:cs typeface="Calibri" panose="020F0502020204030204" pitchFamily="34" charset="0"/>
              </a:rPr>
              <a:t>The Truth about how God sees you!</a:t>
            </a:r>
          </a:p>
        </p:txBody>
      </p:sp>
      <p:sp>
        <p:nvSpPr>
          <p:cNvPr id="9" name="Slide Number Placeholder 7">
            <a:extLst>
              <a:ext uri="{FF2B5EF4-FFF2-40B4-BE49-F238E27FC236}">
                <a16:creationId xmlns:a16="http://schemas.microsoft.com/office/drawing/2014/main" id="{74FD6191-924B-4A70-BAB4-89ADBE9BBD90}"/>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14</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950002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Our hearts long for:…"/>
          <p:cNvSpPr txBox="1"/>
          <p:nvPr/>
        </p:nvSpPr>
        <p:spPr>
          <a:xfrm>
            <a:off x="849084" y="3542893"/>
            <a:ext cx="10142375" cy="18199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p>
            <a:pPr defTabSz="321457">
              <a:defRPr sz="2500"/>
            </a:pPr>
            <a:endParaRPr sz="2400" b="1" dirty="0">
              <a:latin typeface="Calibri" panose="020F0502020204030204" pitchFamily="34" charset="0"/>
              <a:cs typeface="Calibri" panose="020F0502020204030204" pitchFamily="34" charset="0"/>
            </a:endParaRPr>
          </a:p>
          <a:p>
            <a:pPr marL="285750" indent="-285750" defTabSz="321457">
              <a:buClr>
                <a:schemeClr val="accent1">
                  <a:lumMod val="60000"/>
                  <a:lumOff val="40000"/>
                </a:schemeClr>
              </a:buClr>
              <a:buSzPct val="160000"/>
              <a:buFont typeface="Arial" panose="020B0604020202020204" pitchFamily="34" charset="0"/>
              <a:buChar char="•"/>
              <a:defRPr sz="2500"/>
            </a:pPr>
            <a:r>
              <a:rPr sz="2400" b="1" dirty="0">
                <a:latin typeface="Calibri" panose="020F0502020204030204" pitchFamily="34" charset="0"/>
                <a:cs typeface="Calibri" panose="020F0502020204030204" pitchFamily="34" charset="0"/>
              </a:rPr>
              <a:t> We have</a:t>
            </a:r>
            <a:r>
              <a:rPr lang="en-US" sz="2400" b="1" dirty="0">
                <a:latin typeface="Calibri" panose="020F0502020204030204" pitchFamily="34" charset="0"/>
                <a:cs typeface="Calibri" panose="020F0502020204030204" pitchFamily="34" charset="0"/>
              </a:rPr>
              <a:t> the fullness of</a:t>
            </a:r>
            <a:r>
              <a:rPr sz="2400" b="1" dirty="0">
                <a:latin typeface="Calibri" panose="020F0502020204030204" pitchFamily="34" charset="0"/>
                <a:cs typeface="Calibri" panose="020F0502020204030204" pitchFamily="34" charset="0"/>
              </a:rPr>
              <a:t> His Spirit </a:t>
            </a:r>
            <a:r>
              <a:rPr lang="en-US" sz="2400" b="1" dirty="0">
                <a:latin typeface="Calibri" panose="020F0502020204030204" pitchFamily="34" charset="0"/>
                <a:cs typeface="Calibri" panose="020F0502020204030204" pitchFamily="34" charset="0"/>
              </a:rPr>
              <a:t>through the finished work of Christ</a:t>
            </a:r>
            <a:r>
              <a:rPr sz="2400" b="1" dirty="0">
                <a:latin typeface="Calibri" panose="020F0502020204030204" pitchFamily="34" charset="0"/>
                <a:cs typeface="Calibri" panose="020F0502020204030204" pitchFamily="34" charset="0"/>
              </a:rPr>
              <a:t>!</a:t>
            </a:r>
            <a:endParaRPr lang="en-US" sz="2400" b="1" dirty="0">
              <a:latin typeface="Calibri" panose="020F0502020204030204" pitchFamily="34" charset="0"/>
              <a:cs typeface="Calibri" panose="020F0502020204030204" pitchFamily="34" charset="0"/>
            </a:endParaRPr>
          </a:p>
          <a:p>
            <a:pPr marL="285750" indent="-285750" defTabSz="321457">
              <a:buClr>
                <a:schemeClr val="accent1">
                  <a:lumMod val="60000"/>
                  <a:lumOff val="40000"/>
                </a:schemeClr>
              </a:buClr>
              <a:buSzPct val="160000"/>
              <a:buFont typeface="Arial" panose="020B0604020202020204" pitchFamily="34" charset="0"/>
              <a:buChar char="•"/>
              <a:defRPr sz="2500"/>
            </a:pPr>
            <a:endParaRPr lang="en-US" sz="2400" b="1" dirty="0">
              <a:latin typeface="Calibri" panose="020F0502020204030204" pitchFamily="34" charset="0"/>
              <a:cs typeface="Calibri" panose="020F0502020204030204" pitchFamily="34" charset="0"/>
            </a:endParaRPr>
          </a:p>
          <a:p>
            <a:pPr marL="285750" indent="-285750" defTabSz="321457">
              <a:buClr>
                <a:schemeClr val="accent1">
                  <a:lumMod val="60000"/>
                  <a:lumOff val="40000"/>
                </a:schemeClr>
              </a:buClr>
              <a:buSzPct val="160000"/>
              <a:buFont typeface="Arial" panose="020B0604020202020204" pitchFamily="34" charset="0"/>
              <a:buChar char="•"/>
              <a:defRPr sz="2500"/>
            </a:pPr>
            <a:r>
              <a:rPr lang="en-US" sz="2400" b="1" dirty="0">
                <a:latin typeface="Calibri" panose="020F0502020204030204" pitchFamily="34" charset="0"/>
                <a:cs typeface="Calibri" panose="020F0502020204030204" pitchFamily="34" charset="0"/>
              </a:rPr>
              <a:t>Marriage is a reflection of what God has done for us through His Spirit!</a:t>
            </a:r>
            <a:endParaRPr sz="2400" b="1" dirty="0">
              <a:latin typeface="Calibri" panose="020F0502020204030204" pitchFamily="34" charset="0"/>
              <a:cs typeface="Calibri" panose="020F0502020204030204" pitchFamily="34" charset="0"/>
            </a:endParaRPr>
          </a:p>
          <a:p>
            <a:pPr defTabSz="321457">
              <a:defRPr sz="2500"/>
            </a:pPr>
            <a:r>
              <a:rPr sz="1758" b="1" dirty="0">
                <a:latin typeface="Calibri" panose="020F0502020204030204" pitchFamily="34" charset="0"/>
                <a:cs typeface="Calibri" panose="020F0502020204030204" pitchFamily="34" charset="0"/>
              </a:rPr>
              <a:t>                                        </a:t>
            </a:r>
          </a:p>
        </p:txBody>
      </p:sp>
      <p:sp>
        <p:nvSpPr>
          <p:cNvPr id="5" name="Title 1">
            <a:extLst>
              <a:ext uri="{FF2B5EF4-FFF2-40B4-BE49-F238E27FC236}">
                <a16:creationId xmlns:a16="http://schemas.microsoft.com/office/drawing/2014/main" id="{3F4987E3-1962-4852-A085-949950A69D03}"/>
              </a:ext>
            </a:extLst>
          </p:cNvPr>
          <p:cNvSpPr>
            <a:spLocks noGrp="1"/>
          </p:cNvSpPr>
          <p:nvPr>
            <p:ph type="title"/>
          </p:nvPr>
        </p:nvSpPr>
        <p:spPr>
          <a:xfrm>
            <a:off x="765111" y="-102637"/>
            <a:ext cx="11196734" cy="1528853"/>
          </a:xfrm>
        </p:spPr>
        <p:txBody>
          <a:bodyPr>
            <a:normAutofit/>
          </a:bodyPr>
          <a:lstStyle/>
          <a:p>
            <a:r>
              <a:rPr lang="en-US" sz="3200" b="1" dirty="0">
                <a:latin typeface="Calibri" panose="020F0502020204030204" pitchFamily="34" charset="0"/>
                <a:cs typeface="Calibri" panose="020F0502020204030204" pitchFamily="34" charset="0"/>
              </a:rPr>
              <a:t>GCL</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Marriage: a reflection of our relationship with god</a:t>
            </a:r>
          </a:p>
        </p:txBody>
      </p:sp>
      <p:graphicFrame>
        <p:nvGraphicFramePr>
          <p:cNvPr id="2" name="Table 2">
            <a:extLst>
              <a:ext uri="{FF2B5EF4-FFF2-40B4-BE49-F238E27FC236}">
                <a16:creationId xmlns:a16="http://schemas.microsoft.com/office/drawing/2014/main" id="{77FFABEB-75B3-4A42-8C0C-F663F69AF55A}"/>
              </a:ext>
            </a:extLst>
          </p:cNvPr>
          <p:cNvGraphicFramePr>
            <a:graphicFrameLocks noGrp="1"/>
          </p:cNvGraphicFramePr>
          <p:nvPr>
            <p:extLst>
              <p:ext uri="{D42A27DB-BD31-4B8C-83A1-F6EECF244321}">
                <p14:modId xmlns:p14="http://schemas.microsoft.com/office/powerpoint/2010/main" val="3153424859"/>
              </p:ext>
            </p:extLst>
          </p:nvPr>
        </p:nvGraphicFramePr>
        <p:xfrm>
          <a:off x="877075" y="1162051"/>
          <a:ext cx="1474228" cy="2523543"/>
        </p:xfrm>
        <a:graphic>
          <a:graphicData uri="http://schemas.openxmlformats.org/drawingml/2006/table">
            <a:tbl>
              <a:tblPr firstRow="1" bandRow="1">
                <a:tableStyleId>{5C22544A-7EE6-4342-B048-85BDC9FD1C3A}</a:tableStyleId>
              </a:tblPr>
              <a:tblGrid>
                <a:gridCol w="1474228">
                  <a:extLst>
                    <a:ext uri="{9D8B030D-6E8A-4147-A177-3AD203B41FA5}">
                      <a16:colId xmlns:a16="http://schemas.microsoft.com/office/drawing/2014/main" val="1083724148"/>
                    </a:ext>
                  </a:extLst>
                </a:gridCol>
              </a:tblGrid>
              <a:tr h="773887">
                <a:tc>
                  <a:txBody>
                    <a:bodyPr/>
                    <a:lstStyle/>
                    <a:p>
                      <a:r>
                        <a:rPr lang="en-US" sz="2000" b="1" dirty="0">
                          <a:latin typeface="Calibri" panose="020F0502020204030204" pitchFamily="34" charset="0"/>
                          <a:cs typeface="Calibri" panose="020F0502020204030204" pitchFamily="34" charset="0"/>
                        </a:rPr>
                        <a:t>Our Hearts </a:t>
                      </a:r>
                    </a:p>
                    <a:p>
                      <a:r>
                        <a:rPr lang="en-US" sz="2000" b="1" dirty="0">
                          <a:latin typeface="Calibri" panose="020F0502020204030204" pitchFamily="34" charset="0"/>
                          <a:cs typeface="Calibri" panose="020F0502020204030204" pitchFamily="34" charset="0"/>
                        </a:rPr>
                        <a:t>Long For: </a:t>
                      </a:r>
                    </a:p>
                  </a:txBody>
                  <a:tcPr/>
                </a:tc>
                <a:extLst>
                  <a:ext uri="{0D108BD9-81ED-4DB2-BD59-A6C34878D82A}">
                    <a16:rowId xmlns:a16="http://schemas.microsoft.com/office/drawing/2014/main" val="4238692212"/>
                  </a:ext>
                </a:extLst>
              </a:tr>
              <a:tr h="437414">
                <a:tc>
                  <a:txBody>
                    <a:bodyPr/>
                    <a:lstStyle/>
                    <a:p>
                      <a:pPr marL="0" indent="0" defTabSz="321457">
                        <a:buClr>
                          <a:schemeClr val="accent1">
                            <a:lumMod val="60000"/>
                            <a:lumOff val="40000"/>
                          </a:schemeClr>
                        </a:buClr>
                        <a:buSzPct val="160000"/>
                        <a:buFont typeface="Arial" panose="020B0604020202020204" pitchFamily="34" charset="0"/>
                        <a:buNone/>
                        <a:defRPr sz="2500"/>
                      </a:pPr>
                      <a:r>
                        <a:rPr lang="en-US" sz="2000" b="1" dirty="0">
                          <a:latin typeface="Calibri" panose="020F0502020204030204" pitchFamily="34" charset="0"/>
                          <a:cs typeface="Calibri" panose="020F0502020204030204" pitchFamily="34" charset="0"/>
                        </a:rPr>
                        <a:t>Security                          </a:t>
                      </a:r>
                    </a:p>
                  </a:txBody>
                  <a:tcPr/>
                </a:tc>
                <a:extLst>
                  <a:ext uri="{0D108BD9-81ED-4DB2-BD59-A6C34878D82A}">
                    <a16:rowId xmlns:a16="http://schemas.microsoft.com/office/drawing/2014/main" val="2670668543"/>
                  </a:ext>
                </a:extLst>
              </a:tr>
              <a:tr h="437414">
                <a:tc>
                  <a:txBody>
                    <a:bodyPr/>
                    <a:lstStyle/>
                    <a:p>
                      <a:r>
                        <a:rPr lang="en-US" sz="2000" b="1" dirty="0">
                          <a:latin typeface="Calibri" panose="020F0502020204030204" pitchFamily="34" charset="0"/>
                          <a:cs typeface="Calibri" panose="020F0502020204030204" pitchFamily="34" charset="0"/>
                        </a:rPr>
                        <a:t>Identity </a:t>
                      </a:r>
                    </a:p>
                  </a:txBody>
                  <a:tcPr/>
                </a:tc>
                <a:extLst>
                  <a:ext uri="{0D108BD9-81ED-4DB2-BD59-A6C34878D82A}">
                    <a16:rowId xmlns:a16="http://schemas.microsoft.com/office/drawing/2014/main" val="2286500367"/>
                  </a:ext>
                </a:extLst>
              </a:tr>
              <a:tr h="437414">
                <a:tc>
                  <a:txBody>
                    <a:bodyPr/>
                    <a:lstStyle/>
                    <a:p>
                      <a:r>
                        <a:rPr lang="en-US" sz="2000" b="1" dirty="0">
                          <a:latin typeface="Calibri" panose="020F0502020204030204" pitchFamily="34" charset="0"/>
                          <a:cs typeface="Calibri" panose="020F0502020204030204" pitchFamily="34" charset="0"/>
                        </a:rPr>
                        <a:t>Belonging </a:t>
                      </a:r>
                    </a:p>
                  </a:txBody>
                  <a:tcPr/>
                </a:tc>
                <a:extLst>
                  <a:ext uri="{0D108BD9-81ED-4DB2-BD59-A6C34878D82A}">
                    <a16:rowId xmlns:a16="http://schemas.microsoft.com/office/drawing/2014/main" val="626212627"/>
                  </a:ext>
                </a:extLst>
              </a:tr>
              <a:tr h="4374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Purpose</a:t>
                      </a:r>
                    </a:p>
                  </a:txBody>
                  <a:tcPr/>
                </a:tc>
                <a:extLst>
                  <a:ext uri="{0D108BD9-81ED-4DB2-BD59-A6C34878D82A}">
                    <a16:rowId xmlns:a16="http://schemas.microsoft.com/office/drawing/2014/main" val="796587798"/>
                  </a:ext>
                </a:extLst>
              </a:tr>
            </a:tbl>
          </a:graphicData>
        </a:graphic>
      </p:graphicFrame>
      <p:graphicFrame>
        <p:nvGraphicFramePr>
          <p:cNvPr id="7" name="Table 2">
            <a:extLst>
              <a:ext uri="{FF2B5EF4-FFF2-40B4-BE49-F238E27FC236}">
                <a16:creationId xmlns:a16="http://schemas.microsoft.com/office/drawing/2014/main" id="{6E37D39C-F3F5-4557-AC71-0E6F894234E8}"/>
              </a:ext>
            </a:extLst>
          </p:cNvPr>
          <p:cNvGraphicFramePr>
            <a:graphicFrameLocks noGrp="1"/>
          </p:cNvGraphicFramePr>
          <p:nvPr>
            <p:extLst>
              <p:ext uri="{D42A27DB-BD31-4B8C-83A1-F6EECF244321}">
                <p14:modId xmlns:p14="http://schemas.microsoft.com/office/powerpoint/2010/main" val="502465087"/>
              </p:ext>
            </p:extLst>
          </p:nvPr>
        </p:nvGraphicFramePr>
        <p:xfrm>
          <a:off x="2360637" y="1162244"/>
          <a:ext cx="4133465" cy="2532679"/>
        </p:xfrm>
        <a:graphic>
          <a:graphicData uri="http://schemas.openxmlformats.org/drawingml/2006/table">
            <a:tbl>
              <a:tblPr firstRow="1" bandRow="1">
                <a:tableStyleId>{5C22544A-7EE6-4342-B048-85BDC9FD1C3A}</a:tableStyleId>
              </a:tblPr>
              <a:tblGrid>
                <a:gridCol w="4133465">
                  <a:extLst>
                    <a:ext uri="{9D8B030D-6E8A-4147-A177-3AD203B41FA5}">
                      <a16:colId xmlns:a16="http://schemas.microsoft.com/office/drawing/2014/main" val="3823906787"/>
                    </a:ext>
                  </a:extLst>
                </a:gridCol>
              </a:tblGrid>
              <a:tr h="7766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lt1"/>
                          </a:solidFill>
                          <a:latin typeface="Calibri" panose="020F0502020204030204" pitchFamily="34" charset="0"/>
                          <a:ea typeface="+mn-ea"/>
                          <a:cs typeface="Calibri" panose="020F0502020204030204" pitchFamily="34" charset="0"/>
                        </a:rPr>
                        <a:t>Gift of the Holy Spirit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lt1"/>
                          </a:solidFill>
                          <a:latin typeface="Calibri" panose="020F0502020204030204" pitchFamily="34" charset="0"/>
                          <a:ea typeface="+mn-ea"/>
                          <a:cs typeface="Calibri" panose="020F0502020204030204" pitchFamily="34" charset="0"/>
                        </a:rPr>
                        <a:t>(For All Believers):</a:t>
                      </a:r>
                    </a:p>
                  </a:txBody>
                  <a:tcPr/>
                </a:tc>
                <a:extLst>
                  <a:ext uri="{0D108BD9-81ED-4DB2-BD59-A6C34878D82A}">
                    <a16:rowId xmlns:a16="http://schemas.microsoft.com/office/drawing/2014/main" val="4238692212"/>
                  </a:ext>
                </a:extLst>
              </a:tr>
              <a:tr h="438998">
                <a:tc>
                  <a:txBody>
                    <a:bodyPr/>
                    <a:lstStyle/>
                    <a:p>
                      <a:r>
                        <a:rPr lang="en-US" sz="2000" b="1" dirty="0">
                          <a:latin typeface="Calibri" panose="020F0502020204030204" pitchFamily="34" charset="0"/>
                          <a:cs typeface="Calibri" panose="020F0502020204030204" pitchFamily="34" charset="0"/>
                        </a:rPr>
                        <a:t>Commitment, He will never leave us</a:t>
                      </a:r>
                    </a:p>
                  </a:txBody>
                  <a:tcPr/>
                </a:tc>
                <a:extLst>
                  <a:ext uri="{0D108BD9-81ED-4DB2-BD59-A6C34878D82A}">
                    <a16:rowId xmlns:a16="http://schemas.microsoft.com/office/drawing/2014/main" val="2670668543"/>
                  </a:ext>
                </a:extLst>
              </a:tr>
              <a:tr h="438998">
                <a:tc>
                  <a:txBody>
                    <a:bodyPr/>
                    <a:lstStyle/>
                    <a:p>
                      <a:r>
                        <a:rPr lang="en-US" sz="2000" b="1" dirty="0">
                          <a:latin typeface="Calibri" panose="020F0502020204030204" pitchFamily="34" charset="0"/>
                          <a:cs typeface="Calibri" panose="020F0502020204030204" pitchFamily="34" charset="0"/>
                        </a:rPr>
                        <a:t>Accepted at His child, new creation</a:t>
                      </a:r>
                    </a:p>
                  </a:txBody>
                  <a:tcPr/>
                </a:tc>
                <a:extLst>
                  <a:ext uri="{0D108BD9-81ED-4DB2-BD59-A6C34878D82A}">
                    <a16:rowId xmlns:a16="http://schemas.microsoft.com/office/drawing/2014/main" val="2286500367"/>
                  </a:ext>
                </a:extLst>
              </a:tr>
              <a:tr h="438998">
                <a:tc>
                  <a:txBody>
                    <a:bodyPr/>
                    <a:lstStyle/>
                    <a:p>
                      <a:r>
                        <a:rPr lang="en-US" sz="2000" b="1" dirty="0">
                          <a:latin typeface="Calibri" panose="020F0502020204030204" pitchFamily="34" charset="0"/>
                          <a:cs typeface="Calibri" panose="020F0502020204030204" pitchFamily="34" charset="0"/>
                        </a:rPr>
                        <a:t>Belong to His Kingdom</a:t>
                      </a:r>
                    </a:p>
                  </a:txBody>
                  <a:tcPr/>
                </a:tc>
                <a:extLst>
                  <a:ext uri="{0D108BD9-81ED-4DB2-BD59-A6C34878D82A}">
                    <a16:rowId xmlns:a16="http://schemas.microsoft.com/office/drawing/2014/main" val="626212627"/>
                  </a:ext>
                </a:extLst>
              </a:tr>
              <a:tr h="4389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Share His love!</a:t>
                      </a:r>
                    </a:p>
                  </a:txBody>
                  <a:tcPr/>
                </a:tc>
                <a:extLst>
                  <a:ext uri="{0D108BD9-81ED-4DB2-BD59-A6C34878D82A}">
                    <a16:rowId xmlns:a16="http://schemas.microsoft.com/office/drawing/2014/main" val="796587798"/>
                  </a:ext>
                </a:extLst>
              </a:tr>
            </a:tbl>
          </a:graphicData>
        </a:graphic>
      </p:graphicFrame>
      <p:graphicFrame>
        <p:nvGraphicFramePr>
          <p:cNvPr id="8" name="Table 2">
            <a:extLst>
              <a:ext uri="{FF2B5EF4-FFF2-40B4-BE49-F238E27FC236}">
                <a16:creationId xmlns:a16="http://schemas.microsoft.com/office/drawing/2014/main" id="{5ECA5489-2A8B-439B-B7D2-444B7B41324A}"/>
              </a:ext>
            </a:extLst>
          </p:cNvPr>
          <p:cNvGraphicFramePr>
            <a:graphicFrameLocks noGrp="1"/>
          </p:cNvGraphicFramePr>
          <p:nvPr>
            <p:extLst>
              <p:ext uri="{D42A27DB-BD31-4B8C-83A1-F6EECF244321}">
                <p14:modId xmlns:p14="http://schemas.microsoft.com/office/powerpoint/2010/main" val="3536501141"/>
              </p:ext>
            </p:extLst>
          </p:nvPr>
        </p:nvGraphicFramePr>
        <p:xfrm>
          <a:off x="6503427" y="1162242"/>
          <a:ext cx="3816221" cy="2532680"/>
        </p:xfrm>
        <a:graphic>
          <a:graphicData uri="http://schemas.openxmlformats.org/drawingml/2006/table">
            <a:tbl>
              <a:tblPr firstRow="1" bandRow="1">
                <a:tableStyleId>{5C22544A-7EE6-4342-B048-85BDC9FD1C3A}</a:tableStyleId>
              </a:tblPr>
              <a:tblGrid>
                <a:gridCol w="3816221">
                  <a:extLst>
                    <a:ext uri="{9D8B030D-6E8A-4147-A177-3AD203B41FA5}">
                      <a16:colId xmlns:a16="http://schemas.microsoft.com/office/drawing/2014/main" val="1566697876"/>
                    </a:ext>
                  </a:extLst>
                </a:gridCol>
              </a:tblGrid>
              <a:tr h="7766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Gift of Marriage: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38692212"/>
                  </a:ext>
                </a:extLst>
              </a:tr>
              <a:tr h="438998">
                <a:tc>
                  <a:txBody>
                    <a:bodyPr/>
                    <a:lstStyle/>
                    <a:p>
                      <a:r>
                        <a:rPr lang="en-US" sz="2000" b="1" dirty="0">
                          <a:latin typeface="Calibri" panose="020F0502020204030204" pitchFamily="34" charset="0"/>
                          <a:cs typeface="Calibri" panose="020F0502020204030204" pitchFamily="34" charset="0"/>
                        </a:rPr>
                        <a:t>Commitment, lifetime</a:t>
                      </a:r>
                    </a:p>
                  </a:txBody>
                  <a:tcPr/>
                </a:tc>
                <a:extLst>
                  <a:ext uri="{0D108BD9-81ED-4DB2-BD59-A6C34878D82A}">
                    <a16:rowId xmlns:a16="http://schemas.microsoft.com/office/drawing/2014/main" val="2670668543"/>
                  </a:ext>
                </a:extLst>
              </a:tr>
              <a:tr h="438998">
                <a:tc>
                  <a:txBody>
                    <a:bodyPr/>
                    <a:lstStyle/>
                    <a:p>
                      <a:r>
                        <a:rPr lang="en-US" sz="2000" b="1" dirty="0">
                          <a:latin typeface="Calibri" panose="020F0502020204030204" pitchFamily="34" charset="0"/>
                          <a:cs typeface="Calibri" panose="020F0502020204030204" pitchFamily="34" charset="0"/>
                        </a:rPr>
                        <a:t>Accepted as spouse, married</a:t>
                      </a:r>
                    </a:p>
                  </a:txBody>
                  <a:tcPr/>
                </a:tc>
                <a:extLst>
                  <a:ext uri="{0D108BD9-81ED-4DB2-BD59-A6C34878D82A}">
                    <a16:rowId xmlns:a16="http://schemas.microsoft.com/office/drawing/2014/main" val="2286500367"/>
                  </a:ext>
                </a:extLst>
              </a:tr>
              <a:tr h="438998">
                <a:tc>
                  <a:txBody>
                    <a:bodyPr/>
                    <a:lstStyle/>
                    <a:p>
                      <a:r>
                        <a:rPr lang="en-US" sz="2000" b="1" dirty="0">
                          <a:latin typeface="Calibri" panose="020F0502020204030204" pitchFamily="34" charset="0"/>
                          <a:cs typeface="Calibri" panose="020F0502020204030204" pitchFamily="34" charset="0"/>
                        </a:rPr>
                        <a:t>Belong to each other</a:t>
                      </a:r>
                    </a:p>
                  </a:txBody>
                  <a:tcPr/>
                </a:tc>
                <a:extLst>
                  <a:ext uri="{0D108BD9-81ED-4DB2-BD59-A6C34878D82A}">
                    <a16:rowId xmlns:a16="http://schemas.microsoft.com/office/drawing/2014/main" val="626212627"/>
                  </a:ext>
                </a:extLst>
              </a:tr>
              <a:tr h="438998">
                <a:tc>
                  <a:txBody>
                    <a:bodyPr/>
                    <a:lstStyle/>
                    <a:p>
                      <a:pPr defTabSz="321457">
                        <a:defRPr sz="2500">
                          <a:latin typeface="Helvetica"/>
                          <a:ea typeface="Helvetica"/>
                          <a:cs typeface="Helvetica"/>
                          <a:sym typeface="Helvetica"/>
                        </a:defRPr>
                      </a:pPr>
                      <a:r>
                        <a:rPr lang="en-US" sz="2000" b="1" dirty="0">
                          <a:latin typeface="Calibri" panose="020F0502020204030204" pitchFamily="34" charset="0"/>
                          <a:cs typeface="Calibri" panose="020F0502020204030204" pitchFamily="34" charset="0"/>
                        </a:rPr>
                        <a:t>Share His love with each other!                                       </a:t>
                      </a:r>
                      <a:endParaRPr lang="en-US" sz="28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96587798"/>
                  </a:ext>
                </a:extLst>
              </a:tr>
            </a:tbl>
          </a:graphicData>
        </a:graphic>
      </p:graphicFrame>
      <p:sp>
        <p:nvSpPr>
          <p:cNvPr id="12" name="Slide Number Placeholder 7">
            <a:extLst>
              <a:ext uri="{FF2B5EF4-FFF2-40B4-BE49-F238E27FC236}">
                <a16:creationId xmlns:a16="http://schemas.microsoft.com/office/drawing/2014/main" id="{4906D92D-C90A-4F73-863C-94E0F7FD64AD}"/>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15</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68709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7">
                                            <p:txEl>
                                              <p:pRg st="1" end="1"/>
                                            </p:txEl>
                                          </p:spTgt>
                                        </p:tgtEl>
                                        <p:attrNameLst>
                                          <p:attrName>style.visibility</p:attrName>
                                        </p:attrNameLst>
                                      </p:cBhvr>
                                      <p:to>
                                        <p:strVal val="visible"/>
                                      </p:to>
                                    </p:set>
                                    <p:animEffect transition="in" filter="fade">
                                      <p:cBhvr>
                                        <p:cTn id="12" dur="1000"/>
                                        <p:tgtEl>
                                          <p:spTgt spid="137">
                                            <p:txEl>
                                              <p:pRg st="1" end="1"/>
                                            </p:txEl>
                                          </p:spTgt>
                                        </p:tgtEl>
                                      </p:cBhvr>
                                    </p:animEffect>
                                    <p:anim calcmode="lin" valueType="num">
                                      <p:cBhvr>
                                        <p:cTn id="13" dur="1000" fill="hold"/>
                                        <p:tgtEl>
                                          <p:spTgt spid="13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3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7">
                                            <p:txEl>
                                              <p:pRg st="3" end="3"/>
                                            </p:txEl>
                                          </p:spTgt>
                                        </p:tgtEl>
                                        <p:attrNameLst>
                                          <p:attrName>style.visibility</p:attrName>
                                        </p:attrNameLst>
                                      </p:cBhvr>
                                      <p:to>
                                        <p:strVal val="visible"/>
                                      </p:to>
                                    </p:set>
                                    <p:animEffect transition="in" filter="fade">
                                      <p:cBhvr>
                                        <p:cTn id="24" dur="1000"/>
                                        <p:tgtEl>
                                          <p:spTgt spid="137">
                                            <p:txEl>
                                              <p:pRg st="3" end="3"/>
                                            </p:txEl>
                                          </p:spTgt>
                                        </p:tgtEl>
                                      </p:cBhvr>
                                    </p:animEffect>
                                    <p:anim calcmode="lin" valueType="num">
                                      <p:cBhvr>
                                        <p:cTn id="25" dur="1000" fill="hold"/>
                                        <p:tgtEl>
                                          <p:spTgt spid="13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3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52A20-968F-417A-B845-E7B4C5E0C752}"/>
              </a:ext>
            </a:extLst>
          </p:cNvPr>
          <p:cNvSpPr>
            <a:spLocks noGrp="1"/>
          </p:cNvSpPr>
          <p:nvPr>
            <p:ph type="title"/>
          </p:nvPr>
        </p:nvSpPr>
        <p:spPr>
          <a:xfrm>
            <a:off x="685801" y="2251363"/>
            <a:ext cx="9469581" cy="1151965"/>
          </a:xfrm>
        </p:spPr>
        <p:txBody>
          <a:bodyPr/>
          <a:lstStyle/>
          <a:p>
            <a:pPr algn="ctr"/>
            <a:r>
              <a:rPr lang="en-US" dirty="0">
                <a:latin typeface="Calibri" panose="020F0502020204030204" pitchFamily="34" charset="0"/>
                <a:cs typeface="Calibri" panose="020F0502020204030204" pitchFamily="34" charset="0"/>
              </a:rPr>
              <a:t>End</a:t>
            </a:r>
          </a:p>
        </p:txBody>
      </p:sp>
      <p:sp>
        <p:nvSpPr>
          <p:cNvPr id="8" name="Slide Number Placeholder 7">
            <a:extLst>
              <a:ext uri="{FF2B5EF4-FFF2-40B4-BE49-F238E27FC236}">
                <a16:creationId xmlns:a16="http://schemas.microsoft.com/office/drawing/2014/main" id="{9E5A9A09-F0BA-4CE1-B744-3C83AF144FE7}"/>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16</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0409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CE7B3-F009-425D-8D21-A8E4BC5B7E99}"/>
              </a:ext>
            </a:extLst>
          </p:cNvPr>
          <p:cNvSpPr>
            <a:spLocks noGrp="1"/>
          </p:cNvSpPr>
          <p:nvPr>
            <p:ph type="ctrTitle"/>
          </p:nvPr>
        </p:nvSpPr>
        <p:spPr>
          <a:xfrm rot="21420000">
            <a:off x="917080" y="-27455"/>
            <a:ext cx="9755187" cy="2766528"/>
          </a:xfrm>
        </p:spPr>
        <p:txBody>
          <a:bodyPr>
            <a:normAutofit/>
          </a:bodyPr>
          <a:lstStyle/>
          <a:p>
            <a:pPr marL="0" marR="0">
              <a:lnSpc>
                <a:spcPct val="107000"/>
              </a:lnSpc>
              <a:spcBef>
                <a:spcPts val="0"/>
              </a:spcBef>
              <a:spcAft>
                <a:spcPts val="80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Living </a:t>
            </a:r>
            <a:r>
              <a:rPr lang="en-US" sz="4000" b="1" dirty="0">
                <a:effectLst/>
                <a:latin typeface="Calibri" panose="020F0502020204030204" pitchFamily="34" charset="0"/>
                <a:ea typeface="Calibri" panose="020F0502020204030204" pitchFamily="34" charset="0"/>
                <a:cs typeface="Times New Roman" panose="02020603050405020304" pitchFamily="18" charset="0"/>
              </a:rPr>
              <a:t>Great Commandment Love </a:t>
            </a:r>
            <a:r>
              <a:rPr lang="en-US" sz="4000" dirty="0">
                <a:effectLst/>
                <a:latin typeface="Calibri" panose="020F0502020204030204" pitchFamily="34" charset="0"/>
                <a:ea typeface="Calibri" panose="020F0502020204030204" pitchFamily="34" charset="0"/>
                <a:cs typeface="Times New Roman" panose="02020603050405020304" pitchFamily="18" charset="0"/>
              </a:rPr>
              <a:t>in Our marriages and families</a:t>
            </a:r>
            <a:br>
              <a:rPr lang="en-US" sz="4000" b="1" dirty="0">
                <a:effectLst/>
                <a:latin typeface="Calibri" panose="020F0502020204030204" pitchFamily="34" charset="0"/>
                <a:ea typeface="Calibri" panose="020F0502020204030204" pitchFamily="34" charset="0"/>
                <a:cs typeface="Times New Roman" panose="02020603050405020304" pitchFamily="18" charset="0"/>
              </a:rPr>
            </a:br>
            <a:br>
              <a:rPr lang="en-US" sz="4000" b="1" dirty="0">
                <a:effectLst/>
                <a:latin typeface="Calibri" panose="020F0502020204030204" pitchFamily="34" charset="0"/>
                <a:ea typeface="Calibri" panose="020F0502020204030204" pitchFamily="34" charset="0"/>
                <a:cs typeface="Times New Roman" panose="02020603050405020304" pitchFamily="18" charset="0"/>
              </a:rPr>
            </a:br>
            <a:r>
              <a:rPr lang="en-US" sz="3200" b="1" dirty="0">
                <a:latin typeface="Calibri" panose="020F0502020204030204" pitchFamily="34" charset="0"/>
                <a:ea typeface="Calibri" panose="020F0502020204030204" pitchFamily="34" charset="0"/>
                <a:cs typeface="Times New Roman" panose="02020603050405020304" pitchFamily="18" charset="0"/>
              </a:rPr>
              <a:t>Talk 2  –  agape love</a:t>
            </a:r>
            <a:endParaRPr lang="en-US" dirty="0"/>
          </a:p>
        </p:txBody>
      </p:sp>
      <p:sp>
        <p:nvSpPr>
          <p:cNvPr id="3" name="Subtitle 2">
            <a:extLst>
              <a:ext uri="{FF2B5EF4-FFF2-40B4-BE49-F238E27FC236}">
                <a16:creationId xmlns:a16="http://schemas.microsoft.com/office/drawing/2014/main" id="{8C87186C-3EFD-4471-9EAB-1FE0559975D3}"/>
              </a:ext>
            </a:extLst>
          </p:cNvPr>
          <p:cNvSpPr>
            <a:spLocks noGrp="1"/>
          </p:cNvSpPr>
          <p:nvPr>
            <p:ph type="subTitle" idx="1"/>
          </p:nvPr>
        </p:nvSpPr>
        <p:spPr/>
        <p:txBody>
          <a:bodyPr/>
          <a:lstStyle/>
          <a:p>
            <a:r>
              <a:rPr lang="en-US" sz="2400" b="1" dirty="0">
                <a:latin typeface="Calibri" panose="020F0502020204030204" pitchFamily="34" charset="0"/>
                <a:cs typeface="Calibri" panose="020F0502020204030204" pitchFamily="34" charset="0"/>
              </a:rPr>
              <a:t>Mo Ranch, June 13-18, 2021</a:t>
            </a:r>
          </a:p>
          <a:p>
            <a:r>
              <a:rPr lang="en-US" sz="2400" b="1" dirty="0">
                <a:latin typeface="Calibri" panose="020F0502020204030204" pitchFamily="34" charset="0"/>
                <a:cs typeface="Calibri" panose="020F0502020204030204" pitchFamily="34" charset="0"/>
              </a:rPr>
              <a:t>John &amp; Deborah moncrief</a:t>
            </a:r>
          </a:p>
        </p:txBody>
      </p:sp>
      <p:pic>
        <p:nvPicPr>
          <p:cNvPr id="4" name="Picture 3" descr="See the source image">
            <a:extLst>
              <a:ext uri="{FF2B5EF4-FFF2-40B4-BE49-F238E27FC236}">
                <a16:creationId xmlns:a16="http://schemas.microsoft.com/office/drawing/2014/main" id="{89BB8620-372A-4B6C-86AD-157B244504E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28176">
            <a:off x="-69664" y="2559189"/>
            <a:ext cx="3746470" cy="2200387"/>
          </a:xfrm>
          <a:prstGeom prst="rect">
            <a:avLst/>
          </a:prstGeom>
          <a:noFill/>
          <a:ln>
            <a:noFill/>
          </a:ln>
        </p:spPr>
      </p:pic>
    </p:spTree>
    <p:extLst>
      <p:ext uri="{BB962C8B-B14F-4D97-AF65-F5344CB8AC3E}">
        <p14:creationId xmlns:p14="http://schemas.microsoft.com/office/powerpoint/2010/main" val="1941043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42EE-C0E5-43D0-9DA9-F583D38D2588}"/>
              </a:ext>
            </a:extLst>
          </p:cNvPr>
          <p:cNvSpPr>
            <a:spLocks noGrp="1"/>
          </p:cNvSpPr>
          <p:nvPr>
            <p:ph type="title"/>
          </p:nvPr>
        </p:nvSpPr>
        <p:spPr>
          <a:xfrm>
            <a:off x="628651" y="0"/>
            <a:ext cx="10396882" cy="1151965"/>
          </a:xfrm>
        </p:spPr>
        <p:txBody>
          <a:bodyPr>
            <a:noAutofit/>
          </a:bodyPr>
          <a:lstStyle/>
          <a:p>
            <a:r>
              <a:rPr lang="en-US" sz="3200" b="1" dirty="0">
                <a:latin typeface="Calibri" panose="020F0502020204030204" pitchFamily="34" charset="0"/>
                <a:ea typeface="Calibri" panose="020F0502020204030204" pitchFamily="34" charset="0"/>
                <a:cs typeface="Calibri" panose="020F0502020204030204" pitchFamily="34" charset="0"/>
              </a:rPr>
              <a:t>Agape love – definition  </a:t>
            </a:r>
            <a:br>
              <a:rPr lang="en-US" sz="3200" b="1" dirty="0">
                <a:latin typeface="Calibri" panose="020F0502020204030204" pitchFamily="34" charset="0"/>
                <a:ea typeface="Calibri" panose="020F0502020204030204" pitchFamily="34" charset="0"/>
                <a:cs typeface="Calibri" panose="020F0502020204030204" pitchFamily="34" charset="0"/>
              </a:rPr>
            </a:br>
            <a:r>
              <a:rPr lang="en-US" sz="2000" b="1" dirty="0">
                <a:latin typeface="Calibri" panose="020F0502020204030204" pitchFamily="34" charset="0"/>
                <a:ea typeface="Calibri" panose="020F0502020204030204" pitchFamily="34" charset="0"/>
                <a:cs typeface="Calibri" panose="020F0502020204030204" pitchFamily="34" charset="0"/>
              </a:rPr>
              <a:t>(page 2 of handouts)</a:t>
            </a:r>
            <a:endParaRPr lang="en-US" sz="3200" dirty="0"/>
          </a:p>
        </p:txBody>
      </p:sp>
      <p:sp>
        <p:nvSpPr>
          <p:cNvPr id="3" name="Content Placeholder 2">
            <a:extLst>
              <a:ext uri="{FF2B5EF4-FFF2-40B4-BE49-F238E27FC236}">
                <a16:creationId xmlns:a16="http://schemas.microsoft.com/office/drawing/2014/main" id="{81A3059F-B600-49F0-AF4B-DD62D5BD4A9F}"/>
              </a:ext>
            </a:extLst>
          </p:cNvPr>
          <p:cNvSpPr>
            <a:spLocks noGrp="1"/>
          </p:cNvSpPr>
          <p:nvPr>
            <p:ph idx="1"/>
          </p:nvPr>
        </p:nvSpPr>
        <p:spPr>
          <a:xfrm>
            <a:off x="600074" y="1164801"/>
            <a:ext cx="10913901" cy="5618561"/>
          </a:xfrm>
        </p:spPr>
        <p:txBody>
          <a:bodyPr>
            <a:noAutofit/>
          </a:bodyPr>
          <a:lstStyle/>
          <a:p>
            <a:pPr marL="0" indent="0">
              <a:lnSpc>
                <a:spcPct val="107000"/>
              </a:lnSpc>
              <a:spcBef>
                <a:spcPts val="0"/>
              </a:spcBef>
              <a:spcAft>
                <a:spcPts val="800"/>
              </a:spcAft>
              <a:buNone/>
            </a:pPr>
            <a:r>
              <a:rPr lang="en-US" sz="2400" b="1" cap="none" dirty="0">
                <a:latin typeface="Calibri" panose="020F0502020204030204" pitchFamily="34" charset="0"/>
                <a:cs typeface="Calibri" panose="020F0502020204030204" pitchFamily="34" charset="0"/>
              </a:rPr>
              <a:t>Godly or spiritual unconditional love </a:t>
            </a:r>
          </a:p>
          <a:p>
            <a:pPr>
              <a:lnSpc>
                <a:spcPct val="107000"/>
              </a:lnSpc>
              <a:spcBef>
                <a:spcPts val="0"/>
              </a:spcBef>
              <a:spcAft>
                <a:spcPts val="800"/>
              </a:spcAft>
            </a:pPr>
            <a:r>
              <a:rPr lang="en-US" sz="2200" b="1" cap="none" dirty="0">
                <a:latin typeface="Calibri" panose="020F0502020204030204" pitchFamily="34" charset="0"/>
                <a:cs typeface="Calibri" panose="020F0502020204030204" pitchFamily="34" charset="0"/>
              </a:rPr>
              <a:t>Based on deliberate </a:t>
            </a:r>
            <a:r>
              <a:rPr lang="en-US" sz="2200" b="1" i="1" cap="none" dirty="0">
                <a:latin typeface="Calibri" panose="020F0502020204030204" pitchFamily="34" charset="0"/>
                <a:cs typeface="Calibri" panose="020F0502020204030204" pitchFamily="34" charset="0"/>
              </a:rPr>
              <a:t>act of will </a:t>
            </a:r>
            <a:r>
              <a:rPr lang="en-US" sz="2200" b="1" cap="none" dirty="0">
                <a:latin typeface="Calibri" panose="020F0502020204030204" pitchFamily="34" charset="0"/>
                <a:cs typeface="Calibri" panose="020F0502020204030204" pitchFamily="34" charset="0"/>
              </a:rPr>
              <a:t>and </a:t>
            </a:r>
            <a:r>
              <a:rPr lang="en-US" sz="2200" b="1" i="1" cap="none" dirty="0">
                <a:latin typeface="Calibri" panose="020F0502020204030204" pitchFamily="34" charset="0"/>
                <a:cs typeface="Calibri" panose="020F0502020204030204" pitchFamily="34" charset="0"/>
              </a:rPr>
              <a:t>action</a:t>
            </a:r>
            <a:r>
              <a:rPr lang="en-US" sz="2200" b="1" cap="none" dirty="0">
                <a:latin typeface="Calibri" panose="020F0502020204030204" pitchFamily="34" charset="0"/>
                <a:cs typeface="Calibri" panose="020F0502020204030204" pitchFamily="34" charset="0"/>
              </a:rPr>
              <a:t> </a:t>
            </a:r>
          </a:p>
          <a:p>
            <a:pPr>
              <a:lnSpc>
                <a:spcPct val="107000"/>
              </a:lnSpc>
              <a:spcBef>
                <a:spcPts val="0"/>
              </a:spcBef>
              <a:spcAft>
                <a:spcPts val="800"/>
              </a:spcAft>
            </a:pPr>
            <a:r>
              <a:rPr lang="en-US" sz="2200" b="1" cap="none" dirty="0">
                <a:latin typeface="Calibri" panose="020F0502020204030204" pitchFamily="34" charset="0"/>
                <a:cs typeface="Calibri" panose="020F0502020204030204" pitchFamily="34" charset="0"/>
              </a:rPr>
              <a:t>Encompasses total acceptance, compassion, selflessness, kindness and forgiveness </a:t>
            </a:r>
            <a:r>
              <a:rPr lang="en-US" sz="1600" b="1" cap="none" dirty="0">
                <a:solidFill>
                  <a:schemeClr val="bg1">
                    <a:lumMod val="50000"/>
                  </a:schemeClr>
                </a:solidFill>
                <a:latin typeface="Calibri" panose="020F0502020204030204" pitchFamily="34" charset="0"/>
                <a:cs typeface="Calibri" panose="020F0502020204030204" pitchFamily="34" charset="0"/>
              </a:rPr>
              <a:t>–</a:t>
            </a:r>
            <a:endParaRPr lang="en-US" sz="1600" b="1" cap="none" dirty="0">
              <a:latin typeface="Calibri" panose="020F0502020204030204" pitchFamily="34" charset="0"/>
              <a:cs typeface="Calibri" panose="020F0502020204030204" pitchFamily="34" charset="0"/>
            </a:endParaRPr>
          </a:p>
          <a:p>
            <a:pPr>
              <a:lnSpc>
                <a:spcPct val="107000"/>
              </a:lnSpc>
              <a:spcBef>
                <a:spcPts val="0"/>
              </a:spcBef>
              <a:spcAft>
                <a:spcPts val="800"/>
              </a:spcAft>
            </a:pPr>
            <a:endParaRPr lang="en-US" sz="600" b="1" cap="none" dirty="0">
              <a:solidFill>
                <a:schemeClr val="bg1">
                  <a:lumMod val="50000"/>
                </a:schemeClr>
              </a:solidFill>
              <a:latin typeface="Calibri" panose="020F0502020204030204" pitchFamily="34" charset="0"/>
              <a:cs typeface="Calibri" panose="020F0502020204030204" pitchFamily="34" charset="0"/>
            </a:endParaRPr>
          </a:p>
          <a:p>
            <a:pPr>
              <a:lnSpc>
                <a:spcPct val="107000"/>
              </a:lnSpc>
              <a:spcBef>
                <a:spcPts val="0"/>
              </a:spcBef>
              <a:spcAft>
                <a:spcPts val="800"/>
              </a:spcAft>
            </a:pPr>
            <a:r>
              <a:rPr lang="en-US" sz="2200" b="1" cap="none" dirty="0">
                <a:latin typeface="Calibri" panose="020F0502020204030204" pitchFamily="34" charset="0"/>
                <a:cs typeface="Calibri" panose="020F0502020204030204" pitchFamily="34" charset="0"/>
              </a:rPr>
              <a:t>Wanting the very best for a person, and being willing to be used by God to move them toward that ‘best’ without regard to personal sacrifice </a:t>
            </a:r>
            <a:r>
              <a:rPr lang="en-US" sz="2400" b="1" cap="none" dirty="0">
                <a:solidFill>
                  <a:schemeClr val="bg1">
                    <a:lumMod val="50000"/>
                  </a:schemeClr>
                </a:solidFill>
                <a:latin typeface="Calibri" panose="020F0502020204030204" pitchFamily="34" charset="0"/>
                <a:cs typeface="Calibri" panose="020F0502020204030204" pitchFamily="34" charset="0"/>
              </a:rPr>
              <a:t>-</a:t>
            </a:r>
            <a:r>
              <a:rPr lang="en-US" sz="1600" b="1" cap="none" dirty="0">
                <a:solidFill>
                  <a:schemeClr val="bg1">
                    <a:lumMod val="50000"/>
                  </a:schemeClr>
                </a:solidFill>
                <a:latin typeface="Calibri" panose="020F0502020204030204" pitchFamily="34" charset="0"/>
                <a:cs typeface="Calibri" panose="020F0502020204030204" pitchFamily="34" charset="0"/>
              </a:rPr>
              <a:t> KAIROS Program Manual</a:t>
            </a:r>
            <a:endParaRPr lang="en-US" b="1" cap="none" dirty="0">
              <a:solidFill>
                <a:srgbClr val="FF0000"/>
              </a:solidFill>
              <a:latin typeface="Calibri" panose="020F0502020204030204" pitchFamily="34" charset="0"/>
              <a:cs typeface="Calibri" panose="020F0502020204030204" pitchFamily="34" charset="0"/>
            </a:endParaRPr>
          </a:p>
          <a:p>
            <a:pPr>
              <a:lnSpc>
                <a:spcPct val="107000"/>
              </a:lnSpc>
              <a:spcBef>
                <a:spcPts val="0"/>
              </a:spcBef>
              <a:spcAft>
                <a:spcPts val="800"/>
              </a:spcAft>
            </a:pPr>
            <a:r>
              <a:rPr lang="en-US" sz="2200" b="1" cap="none" dirty="0">
                <a:latin typeface="Calibri" panose="020F0502020204030204" pitchFamily="34" charset="0"/>
                <a:cs typeface="Calibri" panose="020F0502020204030204" pitchFamily="34" charset="0"/>
              </a:rPr>
              <a:t>Involves the entire person (heart, soul/mind, spirit)</a:t>
            </a:r>
          </a:p>
          <a:p>
            <a:pPr>
              <a:lnSpc>
                <a:spcPct val="107000"/>
              </a:lnSpc>
              <a:spcBef>
                <a:spcPts val="0"/>
              </a:spcBef>
              <a:spcAft>
                <a:spcPts val="800"/>
              </a:spcAft>
            </a:pPr>
            <a:r>
              <a:rPr lang="en-US" sz="2200" b="1" cap="none" dirty="0">
                <a:latin typeface="Calibri" panose="020F0502020204030204" pitchFamily="34" charset="0"/>
                <a:cs typeface="Calibri" panose="020F0502020204030204" pitchFamily="34" charset="0"/>
              </a:rPr>
              <a:t>Not just dependent on feelings/emotions, as emotions can change</a:t>
            </a:r>
          </a:p>
          <a:p>
            <a:pPr marL="685800" lvl="5">
              <a:lnSpc>
                <a:spcPct val="107000"/>
              </a:lnSpc>
              <a:spcBef>
                <a:spcPts val="0"/>
              </a:spcBef>
              <a:spcAft>
                <a:spcPts val="800"/>
              </a:spcAft>
            </a:pPr>
            <a:r>
              <a:rPr lang="en-US" sz="2000" b="1" cap="none" dirty="0">
                <a:latin typeface="Calibri" panose="020F0502020204030204" pitchFamily="34" charset="0"/>
                <a:cs typeface="Calibri" panose="020F0502020204030204" pitchFamily="34" charset="0"/>
              </a:rPr>
              <a:t>Agape love never says ‘I don’t love you anymore’ </a:t>
            </a:r>
          </a:p>
          <a:p>
            <a:pPr marL="1143000" lvl="6">
              <a:lnSpc>
                <a:spcPct val="107000"/>
              </a:lnSpc>
              <a:spcBef>
                <a:spcPts val="0"/>
              </a:spcBef>
              <a:spcAft>
                <a:spcPts val="800"/>
              </a:spcAft>
            </a:pPr>
            <a:r>
              <a:rPr lang="en-US" sz="2000" b="1" cap="none" dirty="0">
                <a:latin typeface="Calibri" panose="020F0502020204030204" pitchFamily="34" charset="0"/>
                <a:cs typeface="Calibri" panose="020F0502020204030204" pitchFamily="34" charset="0"/>
              </a:rPr>
              <a:t>God never says this</a:t>
            </a:r>
          </a:p>
          <a:p>
            <a:pPr marL="0" lvl="5" indent="0">
              <a:lnSpc>
                <a:spcPct val="107000"/>
              </a:lnSpc>
              <a:spcBef>
                <a:spcPts val="0"/>
              </a:spcBef>
              <a:spcAft>
                <a:spcPts val="800"/>
              </a:spcAft>
              <a:buNone/>
            </a:pPr>
            <a:endParaRPr lang="en-US" sz="1600" b="1" cap="none" dirty="0">
              <a:solidFill>
                <a:schemeClr val="bg1">
                  <a:lumMod val="50000"/>
                </a:schemeClr>
              </a:solidFill>
              <a:latin typeface="Calibri" panose="020F0502020204030204" pitchFamily="34" charset="0"/>
              <a:cs typeface="Calibri" panose="020F0502020204030204" pitchFamily="34" charset="0"/>
            </a:endParaRPr>
          </a:p>
          <a:p>
            <a:pPr marL="1143000" lvl="7">
              <a:lnSpc>
                <a:spcPct val="107000"/>
              </a:lnSpc>
              <a:spcBef>
                <a:spcPts val="0"/>
              </a:spcBef>
              <a:spcAft>
                <a:spcPts val="800"/>
              </a:spcAft>
            </a:pPr>
            <a:endParaRPr lang="en-US" sz="1200" b="1" cap="none" dirty="0">
              <a:latin typeface="Calibri" panose="020F0502020204030204" pitchFamily="34" charset="0"/>
              <a:cs typeface="Calibri" panose="020F0502020204030204" pitchFamily="34" charset="0"/>
            </a:endParaRPr>
          </a:p>
          <a:p>
            <a:pPr marL="0" indent="0">
              <a:lnSpc>
                <a:spcPct val="107000"/>
              </a:lnSpc>
              <a:spcBef>
                <a:spcPts val="0"/>
              </a:spcBef>
              <a:spcAft>
                <a:spcPts val="800"/>
              </a:spcAft>
              <a:buNone/>
            </a:pPr>
            <a:endParaRPr lang="en-US"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Bef>
                <a:spcPts val="0"/>
              </a:spcBef>
              <a:buSzPct val="100000"/>
              <a:buFont typeface="+mj-lt"/>
              <a:buAutoNum type="arabicPeriod"/>
            </a:pPr>
            <a:endParaRPr lang="en-US" sz="2400" cap="non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lide Number Placeholder 7">
            <a:extLst>
              <a:ext uri="{FF2B5EF4-FFF2-40B4-BE49-F238E27FC236}">
                <a16:creationId xmlns:a16="http://schemas.microsoft.com/office/drawing/2014/main" id="{B0F3EB10-AE74-4769-BF45-6489B9BB1619}"/>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18</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9F51B1D8-8ECA-4584-A9EE-E154E7E03C24}"/>
              </a:ext>
            </a:extLst>
          </p:cNvPr>
          <p:cNvSpPr txBox="1"/>
          <p:nvPr/>
        </p:nvSpPr>
        <p:spPr>
          <a:xfrm>
            <a:off x="9423917" y="2390583"/>
            <a:ext cx="2519265" cy="338554"/>
          </a:xfrm>
          <a:prstGeom prst="rect">
            <a:avLst/>
          </a:prstGeom>
          <a:noFill/>
        </p:spPr>
        <p:txBody>
          <a:bodyPr wrap="square">
            <a:spAutoFit/>
          </a:bodyPr>
          <a:lstStyle/>
          <a:p>
            <a:r>
              <a:rPr lang="en-US" sz="1600" b="1" cap="none" dirty="0">
                <a:solidFill>
                  <a:schemeClr val="bg1">
                    <a:lumMod val="50000"/>
                  </a:schemeClr>
                </a:solidFill>
                <a:latin typeface="Calibri" panose="020F0502020204030204" pitchFamily="34" charset="0"/>
                <a:cs typeface="Calibri" panose="020F0502020204030204" pitchFamily="34" charset="0"/>
              </a:rPr>
              <a:t> Sir John Templeton</a:t>
            </a:r>
            <a:endParaRPr lang="en-US" sz="1600" dirty="0"/>
          </a:p>
        </p:txBody>
      </p:sp>
    </p:spTree>
    <p:extLst>
      <p:ext uri="{BB962C8B-B14F-4D97-AF65-F5344CB8AC3E}">
        <p14:creationId xmlns:p14="http://schemas.microsoft.com/office/powerpoint/2010/main" val="1229993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02D9B-B549-4A73-9D46-5D52F30F0C0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C494D78-1F61-4F2F-93A9-1304389FE927}"/>
              </a:ext>
            </a:extLst>
          </p:cNvPr>
          <p:cNvSpPr>
            <a:spLocks noGrp="1"/>
          </p:cNvSpPr>
          <p:nvPr>
            <p:ph sz="quarter" idx="13"/>
          </p:nvPr>
        </p:nvSpPr>
        <p:spPr/>
        <p:txBody>
          <a:bodyPr/>
          <a:lstStyle/>
          <a:p>
            <a:endParaRPr lang="en-US"/>
          </a:p>
        </p:txBody>
      </p:sp>
      <p:sp>
        <p:nvSpPr>
          <p:cNvPr id="4" name="Rectangle 3">
            <a:extLst>
              <a:ext uri="{FF2B5EF4-FFF2-40B4-BE49-F238E27FC236}">
                <a16:creationId xmlns:a16="http://schemas.microsoft.com/office/drawing/2014/main" id="{22CD8C0A-D2E9-4016-B645-1F87C4E185AD}"/>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3234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CE7B3-F009-425D-8D21-A8E4BC5B7E99}"/>
              </a:ext>
            </a:extLst>
          </p:cNvPr>
          <p:cNvSpPr>
            <a:spLocks noGrp="1"/>
          </p:cNvSpPr>
          <p:nvPr>
            <p:ph type="ctrTitle"/>
          </p:nvPr>
        </p:nvSpPr>
        <p:spPr>
          <a:xfrm rot="21420000">
            <a:off x="865322" y="7054"/>
            <a:ext cx="9755187" cy="2766528"/>
          </a:xfrm>
        </p:spPr>
        <p:txBody>
          <a:bodyPr>
            <a:normAutofit/>
          </a:bodyPr>
          <a:lstStyle/>
          <a:p>
            <a:pPr marL="0" marR="0">
              <a:lnSpc>
                <a:spcPct val="107000"/>
              </a:lnSpc>
              <a:spcBef>
                <a:spcPts val="0"/>
              </a:spcBef>
              <a:spcAft>
                <a:spcPts val="80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Living </a:t>
            </a:r>
            <a:r>
              <a:rPr lang="en-US" sz="4000" b="1" dirty="0">
                <a:effectLst/>
                <a:latin typeface="Calibri" panose="020F0502020204030204" pitchFamily="34" charset="0"/>
                <a:ea typeface="Calibri" panose="020F0502020204030204" pitchFamily="34" charset="0"/>
                <a:cs typeface="Times New Roman" panose="02020603050405020304" pitchFamily="18" charset="0"/>
              </a:rPr>
              <a:t>Great Commandment Love </a:t>
            </a:r>
            <a:r>
              <a:rPr lang="en-US" sz="4000" dirty="0">
                <a:effectLst/>
                <a:latin typeface="Calibri" panose="020F0502020204030204" pitchFamily="34" charset="0"/>
                <a:ea typeface="Calibri" panose="020F0502020204030204" pitchFamily="34" charset="0"/>
                <a:cs typeface="Times New Roman" panose="02020603050405020304" pitchFamily="18" charset="0"/>
              </a:rPr>
              <a:t>in Our marriages and families</a:t>
            </a:r>
            <a:br>
              <a:rPr lang="en-US" sz="2200" b="1" dirty="0">
                <a:effectLst/>
                <a:latin typeface="Calibri" panose="020F0502020204030204" pitchFamily="34" charset="0"/>
                <a:ea typeface="Calibri" panose="020F0502020204030204" pitchFamily="34" charset="0"/>
                <a:cs typeface="Times New Roman" panose="02020603050405020304" pitchFamily="18" charset="0"/>
              </a:rPr>
            </a:br>
            <a:br>
              <a:rPr lang="en-US" sz="2200" b="1" dirty="0">
                <a:effectLst/>
                <a:latin typeface="Calibri" panose="020F0502020204030204" pitchFamily="34" charset="0"/>
                <a:ea typeface="Calibri" panose="020F0502020204030204" pitchFamily="34" charset="0"/>
                <a:cs typeface="Times New Roman" panose="02020603050405020304" pitchFamily="18" charset="0"/>
              </a:rPr>
            </a:br>
            <a:br>
              <a:rPr lang="en-US" sz="2200" b="1" dirty="0">
                <a:effectLst/>
                <a:latin typeface="Calibri" panose="020F0502020204030204" pitchFamily="34" charset="0"/>
                <a:ea typeface="Calibri" panose="020F0502020204030204" pitchFamily="34" charset="0"/>
                <a:cs typeface="Times New Roman" panose="02020603050405020304" pitchFamily="18" charset="0"/>
              </a:rPr>
            </a:br>
            <a:r>
              <a:rPr lang="en-US" sz="3200" b="1" dirty="0">
                <a:latin typeface="Calibri" panose="020F0502020204030204" pitchFamily="34" charset="0"/>
                <a:ea typeface="Calibri" panose="020F0502020204030204" pitchFamily="34" charset="0"/>
                <a:cs typeface="Times New Roman" panose="02020603050405020304" pitchFamily="18" charset="0"/>
              </a:rPr>
              <a:t>Talk 1 - The Great Commandment </a:t>
            </a:r>
            <a:endParaRPr lang="en-US" dirty="0"/>
          </a:p>
        </p:txBody>
      </p:sp>
      <p:sp>
        <p:nvSpPr>
          <p:cNvPr id="3" name="Subtitle 2">
            <a:extLst>
              <a:ext uri="{FF2B5EF4-FFF2-40B4-BE49-F238E27FC236}">
                <a16:creationId xmlns:a16="http://schemas.microsoft.com/office/drawing/2014/main" id="{8C87186C-3EFD-4471-9EAB-1FE0559975D3}"/>
              </a:ext>
            </a:extLst>
          </p:cNvPr>
          <p:cNvSpPr>
            <a:spLocks noGrp="1"/>
          </p:cNvSpPr>
          <p:nvPr>
            <p:ph type="subTitle" idx="1"/>
          </p:nvPr>
        </p:nvSpPr>
        <p:spPr/>
        <p:txBody>
          <a:bodyPr/>
          <a:lstStyle/>
          <a:p>
            <a:r>
              <a:rPr lang="en-US" sz="2400" b="1" dirty="0">
                <a:latin typeface="Calibri" panose="020F0502020204030204" pitchFamily="34" charset="0"/>
                <a:cs typeface="Calibri" panose="020F0502020204030204" pitchFamily="34" charset="0"/>
              </a:rPr>
              <a:t>Mo Ranch, June 13-18, 2021</a:t>
            </a:r>
          </a:p>
          <a:p>
            <a:r>
              <a:rPr lang="en-US" sz="2400" b="1" dirty="0">
                <a:latin typeface="Calibri" panose="020F0502020204030204" pitchFamily="34" charset="0"/>
                <a:cs typeface="Calibri" panose="020F0502020204030204" pitchFamily="34" charset="0"/>
              </a:rPr>
              <a:t>John &amp; Deborah moncrief</a:t>
            </a:r>
          </a:p>
        </p:txBody>
      </p:sp>
      <p:pic>
        <p:nvPicPr>
          <p:cNvPr id="4" name="Picture 3" descr="See the source image">
            <a:extLst>
              <a:ext uri="{FF2B5EF4-FFF2-40B4-BE49-F238E27FC236}">
                <a16:creationId xmlns:a16="http://schemas.microsoft.com/office/drawing/2014/main" id="{89BB8620-372A-4B6C-86AD-157B244504E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28176">
            <a:off x="-61038" y="2559189"/>
            <a:ext cx="3746470" cy="2200387"/>
          </a:xfrm>
          <a:prstGeom prst="rect">
            <a:avLst/>
          </a:prstGeom>
          <a:noFill/>
          <a:ln>
            <a:noFill/>
          </a:ln>
        </p:spPr>
      </p:pic>
    </p:spTree>
    <p:extLst>
      <p:ext uri="{BB962C8B-B14F-4D97-AF65-F5344CB8AC3E}">
        <p14:creationId xmlns:p14="http://schemas.microsoft.com/office/powerpoint/2010/main" val="945279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42EE-C0E5-43D0-9DA9-F583D38D2588}"/>
              </a:ext>
            </a:extLst>
          </p:cNvPr>
          <p:cNvSpPr>
            <a:spLocks noGrp="1"/>
          </p:cNvSpPr>
          <p:nvPr>
            <p:ph type="title"/>
          </p:nvPr>
        </p:nvSpPr>
        <p:spPr>
          <a:xfrm>
            <a:off x="628651" y="0"/>
            <a:ext cx="10396882" cy="1151965"/>
          </a:xfrm>
        </p:spPr>
        <p:txBody>
          <a:bodyPr>
            <a:noAutofit/>
          </a:bodyPr>
          <a:lstStyle/>
          <a:p>
            <a:r>
              <a:rPr lang="en-US" sz="3200" b="1" dirty="0">
                <a:latin typeface="Calibri" panose="020F0502020204030204" pitchFamily="34" charset="0"/>
                <a:ea typeface="Calibri" panose="020F0502020204030204" pitchFamily="34" charset="0"/>
                <a:cs typeface="Calibri" panose="020F0502020204030204" pitchFamily="34" charset="0"/>
              </a:rPr>
              <a:t>Agape love </a:t>
            </a:r>
            <a:endParaRPr lang="en-US" sz="3200" dirty="0"/>
          </a:p>
        </p:txBody>
      </p:sp>
      <p:sp>
        <p:nvSpPr>
          <p:cNvPr id="3" name="Content Placeholder 2">
            <a:extLst>
              <a:ext uri="{FF2B5EF4-FFF2-40B4-BE49-F238E27FC236}">
                <a16:creationId xmlns:a16="http://schemas.microsoft.com/office/drawing/2014/main" id="{81A3059F-B600-49F0-AF4B-DD62D5BD4A9F}"/>
              </a:ext>
            </a:extLst>
          </p:cNvPr>
          <p:cNvSpPr>
            <a:spLocks noGrp="1"/>
          </p:cNvSpPr>
          <p:nvPr>
            <p:ph idx="1"/>
          </p:nvPr>
        </p:nvSpPr>
        <p:spPr>
          <a:xfrm>
            <a:off x="600075" y="374073"/>
            <a:ext cx="10562506" cy="5513543"/>
          </a:xfrm>
        </p:spPr>
        <p:txBody>
          <a:bodyPr>
            <a:noAutofit/>
          </a:bodyPr>
          <a:lstStyle/>
          <a:p>
            <a:pPr>
              <a:lnSpc>
                <a:spcPct val="115000"/>
              </a:lnSpc>
              <a:spcBef>
                <a:spcPts val="0"/>
              </a:spcBef>
            </a:pPr>
            <a:r>
              <a:rPr lang="en-US" sz="2800" b="1" cap="non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Jesus </a:t>
            </a:r>
            <a:r>
              <a:rPr lang="en-US" sz="2800" b="1" i="1" cap="non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never</a:t>
            </a:r>
            <a:r>
              <a:rPr lang="en-US" sz="2800" b="1" cap="non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gave up on Peter </a:t>
            </a:r>
            <a:endParaRPr lang="en-US" sz="2800" b="1" cap="non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r>
              <a:rPr lang="en-US" sz="2800" b="1" cap="non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Jesus </a:t>
            </a:r>
            <a:r>
              <a:rPr lang="en-US" sz="2800" b="1" i="1" cap="non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never</a:t>
            </a:r>
            <a:r>
              <a:rPr lang="en-US" sz="2800" b="1" cap="non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gives up on you and me </a:t>
            </a:r>
            <a:r>
              <a:rPr lang="en-US" b="1" cap="none"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(1 Cor 1: 9 The Message translation) </a:t>
            </a:r>
            <a:endParaRPr lang="en-US" sz="2800" b="1" cap="none"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Bef>
                <a:spcPts val="0"/>
              </a:spcBef>
            </a:pPr>
            <a:r>
              <a:rPr lang="en-US" sz="2400" b="1" cap="none" dirty="0">
                <a:solidFill>
                  <a:srgbClr val="000000"/>
                </a:solidFill>
                <a:latin typeface="Calibri" panose="020F0502020204030204" pitchFamily="34" charset="0"/>
                <a:ea typeface="Calibri" panose="020F0502020204030204" pitchFamily="34" charset="0"/>
                <a:cs typeface="Times New Roman" panose="02020603050405020304" pitchFamily="18" charset="0"/>
              </a:rPr>
              <a:t>E</a:t>
            </a:r>
            <a:r>
              <a:rPr lang="en-US" sz="2400" b="1" cap="non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ven when we give up on ourselves</a:t>
            </a:r>
          </a:p>
          <a:p>
            <a:pPr>
              <a:lnSpc>
                <a:spcPct val="115000"/>
              </a:lnSpc>
              <a:spcBef>
                <a:spcPts val="0"/>
              </a:spcBef>
            </a:pPr>
            <a:r>
              <a:rPr lang="en-US" sz="2800" b="1" cap="none" dirty="0">
                <a:solidFill>
                  <a:srgbClr val="000000"/>
                </a:solidFill>
                <a:latin typeface="Calibri" panose="020F0502020204030204" pitchFamily="34" charset="0"/>
                <a:cs typeface="Times New Roman" panose="02020603050405020304" pitchFamily="18" charset="0"/>
              </a:rPr>
              <a:t>God </a:t>
            </a:r>
            <a:r>
              <a:rPr lang="en-US" sz="2800" b="1" i="1" cap="none" dirty="0">
                <a:solidFill>
                  <a:srgbClr val="000000"/>
                </a:solidFill>
                <a:latin typeface="Calibri" panose="020F0502020204030204" pitchFamily="34" charset="0"/>
                <a:cs typeface="Times New Roman" panose="02020603050405020304" pitchFamily="18" charset="0"/>
              </a:rPr>
              <a:t>never</a:t>
            </a:r>
            <a:r>
              <a:rPr lang="en-US" sz="2800" b="1" cap="none" dirty="0">
                <a:solidFill>
                  <a:srgbClr val="000000"/>
                </a:solidFill>
                <a:latin typeface="Calibri" panose="020F0502020204030204" pitchFamily="34" charset="0"/>
                <a:cs typeface="Times New Roman" panose="02020603050405020304" pitchFamily="18" charset="0"/>
              </a:rPr>
              <a:t> stops loving you – no matter what you have done</a:t>
            </a:r>
          </a:p>
          <a:p>
            <a:pPr marL="0" marR="0" indent="0">
              <a:lnSpc>
                <a:spcPct val="115000"/>
              </a:lnSpc>
              <a:spcBef>
                <a:spcPts val="0"/>
              </a:spcBef>
              <a:spcAft>
                <a:spcPts val="0"/>
              </a:spcAft>
              <a:buNone/>
            </a:pPr>
            <a:endParaRPr lang="en-US" sz="2800" cap="none" dirty="0">
              <a:solidFill>
                <a:srgbClr val="000000"/>
              </a:solidFill>
              <a:latin typeface="Calibri" panose="020F0502020204030204" pitchFamily="34" charset="0"/>
              <a:cs typeface="Times New Roman" panose="02020603050405020304" pitchFamily="18" charset="0"/>
            </a:endParaRPr>
          </a:p>
          <a:p>
            <a:pPr>
              <a:lnSpc>
                <a:spcPct val="115000"/>
              </a:lnSpc>
              <a:spcBef>
                <a:spcPts val="0"/>
              </a:spcBef>
            </a:pPr>
            <a:endParaRPr lang="en-US" sz="1800" cap="non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endParaRPr lang="en-US"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1143000" lvl="7">
              <a:lnSpc>
                <a:spcPct val="107000"/>
              </a:lnSpc>
              <a:spcBef>
                <a:spcPts val="0"/>
              </a:spcBef>
              <a:spcAft>
                <a:spcPts val="800"/>
              </a:spcAft>
            </a:pPr>
            <a:endParaRPr lang="en-US" sz="1200" b="1" cap="none" dirty="0">
              <a:latin typeface="Calibri" panose="020F0502020204030204" pitchFamily="34" charset="0"/>
              <a:cs typeface="Calibri" panose="020F0502020204030204" pitchFamily="34" charset="0"/>
            </a:endParaRPr>
          </a:p>
          <a:p>
            <a:pPr marL="0" indent="0">
              <a:lnSpc>
                <a:spcPct val="107000"/>
              </a:lnSpc>
              <a:spcBef>
                <a:spcPts val="0"/>
              </a:spcBef>
              <a:spcAft>
                <a:spcPts val="800"/>
              </a:spcAft>
              <a:buNone/>
            </a:pPr>
            <a:endParaRPr lang="en-US"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Bef>
                <a:spcPts val="0"/>
              </a:spcBef>
              <a:buSzPct val="100000"/>
              <a:buFont typeface="+mj-lt"/>
              <a:buAutoNum type="arabicPeriod"/>
            </a:pPr>
            <a:endParaRPr lang="en-US" sz="2400" cap="non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DA8B5F4-F3EA-46FB-93AC-1DA2C5E908C4}"/>
              </a:ext>
            </a:extLst>
          </p:cNvPr>
          <p:cNvSpPr txBox="1"/>
          <p:nvPr/>
        </p:nvSpPr>
        <p:spPr>
          <a:xfrm>
            <a:off x="666927" y="3374125"/>
            <a:ext cx="10504360" cy="1664302"/>
          </a:xfrm>
          <a:prstGeom prst="rect">
            <a:avLst/>
          </a:prstGeom>
          <a:solidFill>
            <a:srgbClr val="FFFF00"/>
          </a:solidFill>
          <a:ln>
            <a:solidFill>
              <a:schemeClr val="accent1"/>
            </a:solidFill>
          </a:ln>
        </p:spPr>
        <p:txBody>
          <a:bodyPr wrap="square">
            <a:spAutoFit/>
          </a:bodyPr>
          <a:lstStyle/>
          <a:p>
            <a:pPr indent="-228600">
              <a:spcBef>
                <a:spcPts val="1000"/>
              </a:spcBef>
              <a:tabLst>
                <a:tab pos="914400" algn="l"/>
              </a:tabLst>
            </a:pPr>
            <a:r>
              <a:rPr lang="en-US" sz="2000" b="1" dirty="0">
                <a:latin typeface="Calibri" panose="020F0502020204030204" pitchFamily="34" charset="0"/>
                <a:cs typeface="Calibri" panose="020F0502020204030204" pitchFamily="34" charset="0"/>
              </a:rPr>
              <a:t>We are called to be like Christ, who maintained a spirit of unconditional (agape) love towards others.  This includes showing: </a:t>
            </a:r>
          </a:p>
          <a:p>
            <a:pPr marL="685800" lvl="1" indent="-228600" defTabSz="914400">
              <a:lnSpc>
                <a:spcPct val="105000"/>
              </a:lnSpc>
              <a:buClr>
                <a:schemeClr val="accent1">
                  <a:lumMod val="60000"/>
                  <a:lumOff val="40000"/>
                </a:schemeClr>
              </a:buClr>
              <a:buSzPct val="100000"/>
              <a:buFont typeface="Arial" panose="020B0604020202020204" pitchFamily="34" charset="0"/>
              <a:buChar char="•"/>
              <a:tabLst>
                <a:tab pos="914400" algn="l"/>
              </a:tabLst>
            </a:pPr>
            <a:r>
              <a:rPr lang="en-US" sz="2000" b="1" spc="-15" dirty="0">
                <a:latin typeface="Calibri" panose="020F0502020204030204" pitchFamily="34" charset="0"/>
                <a:ea typeface="Times New Roman" panose="02020603050405020304" pitchFamily="18" charset="0"/>
                <a:cs typeface="Calibri" panose="020F0502020204030204" pitchFamily="34" charset="0"/>
              </a:rPr>
              <a:t>Respect, acceptance, compassion, </a:t>
            </a:r>
          </a:p>
          <a:p>
            <a:pPr marL="685800" lvl="1" indent="-228600" defTabSz="914400">
              <a:lnSpc>
                <a:spcPct val="105000"/>
              </a:lnSpc>
              <a:buClr>
                <a:schemeClr val="accent1">
                  <a:lumMod val="60000"/>
                  <a:lumOff val="40000"/>
                </a:schemeClr>
              </a:buClr>
              <a:buSzPct val="100000"/>
              <a:buFont typeface="Arial" panose="020B0604020202020204" pitchFamily="34" charset="0"/>
              <a:buChar char="•"/>
              <a:tabLst>
                <a:tab pos="914400" algn="l"/>
              </a:tabLst>
            </a:pPr>
            <a:r>
              <a:rPr lang="en-US" sz="2000" b="1" spc="-15" dirty="0">
                <a:latin typeface="Calibri" panose="020F0502020204030204" pitchFamily="34" charset="0"/>
                <a:ea typeface="Times New Roman" panose="02020603050405020304" pitchFamily="18" charset="0"/>
                <a:cs typeface="Calibri" panose="020F0502020204030204" pitchFamily="34" charset="0"/>
              </a:rPr>
              <a:t>Selflessness, kindness, forgiveness and grace </a:t>
            </a:r>
          </a:p>
          <a:p>
            <a:pPr marL="685800" lvl="1" indent="-228600" defTabSz="914400">
              <a:lnSpc>
                <a:spcPct val="105000"/>
              </a:lnSpc>
              <a:buClr>
                <a:schemeClr val="accent1">
                  <a:lumMod val="60000"/>
                  <a:lumOff val="40000"/>
                </a:schemeClr>
              </a:buClr>
              <a:buSzPct val="100000"/>
              <a:buFont typeface="Arial" panose="020B0604020202020204" pitchFamily="34" charset="0"/>
              <a:buChar char="•"/>
              <a:tabLst>
                <a:tab pos="914400" algn="l"/>
              </a:tabLst>
            </a:pPr>
            <a:r>
              <a:rPr lang="en-US" sz="2000" b="1" spc="-15" dirty="0">
                <a:latin typeface="Calibri" panose="020F0502020204030204" pitchFamily="34" charset="0"/>
                <a:ea typeface="Times New Roman" panose="02020603050405020304" pitchFamily="18" charset="0"/>
                <a:cs typeface="Calibri" panose="020F0502020204030204" pitchFamily="34" charset="0"/>
              </a:rPr>
              <a:t>Regardless what the person does or believes  (ex: reconciling Simon Peter)</a:t>
            </a:r>
          </a:p>
        </p:txBody>
      </p:sp>
      <p:sp>
        <p:nvSpPr>
          <p:cNvPr id="10" name="Slide Number Placeholder 7">
            <a:extLst>
              <a:ext uri="{FF2B5EF4-FFF2-40B4-BE49-F238E27FC236}">
                <a16:creationId xmlns:a16="http://schemas.microsoft.com/office/drawing/2014/main" id="{C40557CF-91C4-4B69-8EFA-5A6A6261922F}"/>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20</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492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42EE-C0E5-43D0-9DA9-F583D38D2588}"/>
              </a:ext>
            </a:extLst>
          </p:cNvPr>
          <p:cNvSpPr>
            <a:spLocks noGrp="1"/>
          </p:cNvSpPr>
          <p:nvPr>
            <p:ph type="title"/>
          </p:nvPr>
        </p:nvSpPr>
        <p:spPr>
          <a:xfrm>
            <a:off x="631211" y="-228601"/>
            <a:ext cx="10642378" cy="1151965"/>
          </a:xfrm>
        </p:spPr>
        <p:txBody>
          <a:bodyPr>
            <a:noAutofit/>
          </a:bodyPr>
          <a:lstStyle/>
          <a:p>
            <a:r>
              <a:rPr lang="en-US" sz="3200" b="1" dirty="0">
                <a:latin typeface="Calibri" panose="020F0502020204030204" pitchFamily="34" charset="0"/>
                <a:ea typeface="Calibri" panose="020F0502020204030204" pitchFamily="34" charset="0"/>
                <a:cs typeface="Calibri" panose="020F0502020204030204" pitchFamily="34" charset="0"/>
              </a:rPr>
              <a:t>Agape love - </a:t>
            </a:r>
            <a:r>
              <a:rPr lang="en-US" sz="3200" b="1" dirty="0" err="1">
                <a:latin typeface="Calibri" panose="020F0502020204030204" pitchFamily="34" charset="0"/>
                <a:ea typeface="Calibri" panose="020F0502020204030204" pitchFamily="34" charset="0"/>
                <a:cs typeface="Calibri" panose="020F0502020204030204" pitchFamily="34" charset="0"/>
              </a:rPr>
              <a:t>jesus</a:t>
            </a:r>
            <a:r>
              <a:rPr lang="en-US" sz="3200" b="1" dirty="0">
                <a:latin typeface="Calibri" panose="020F0502020204030204" pitchFamily="34" charset="0"/>
                <a:ea typeface="Calibri" panose="020F0502020204030204" pitchFamily="34" charset="0"/>
                <a:cs typeface="Calibri" panose="020F0502020204030204" pitchFamily="34" charset="0"/>
              </a:rPr>
              <a:t> reinstating </a:t>
            </a:r>
            <a:r>
              <a:rPr lang="en-US" sz="3200" b="1" dirty="0" err="1">
                <a:latin typeface="Calibri" panose="020F0502020204030204" pitchFamily="34" charset="0"/>
                <a:ea typeface="Calibri" panose="020F0502020204030204" pitchFamily="34" charset="0"/>
                <a:cs typeface="Calibri" panose="020F0502020204030204" pitchFamily="34" charset="0"/>
              </a:rPr>
              <a:t>simon</a:t>
            </a:r>
            <a:r>
              <a:rPr lang="en-US" sz="3200" b="1" dirty="0">
                <a:latin typeface="Calibri" panose="020F0502020204030204" pitchFamily="34" charset="0"/>
                <a:ea typeface="Calibri" panose="020F0502020204030204" pitchFamily="34" charset="0"/>
                <a:cs typeface="Calibri" panose="020F0502020204030204" pitchFamily="34" charset="0"/>
              </a:rPr>
              <a:t> peter- </a:t>
            </a:r>
            <a:r>
              <a:rPr lang="en-US" sz="2400" b="1" dirty="0">
                <a:latin typeface="Calibri" panose="020F0502020204030204" pitchFamily="34" charset="0"/>
                <a:ea typeface="Calibri" panose="020F0502020204030204" pitchFamily="34" charset="0"/>
                <a:cs typeface="Calibri" panose="020F0502020204030204" pitchFamily="34" charset="0"/>
              </a:rPr>
              <a:t>John 21: 15-17</a:t>
            </a:r>
            <a:endParaRPr lang="en-US" sz="3200" b="1" dirty="0">
              <a:latin typeface="Calibri" panose="020F0502020204030204" pitchFamily="34" charset="0"/>
              <a:ea typeface="Calibri" panose="020F0502020204030204" pitchFamily="34" charset="0"/>
              <a:cs typeface="Calibri" panose="020F0502020204030204" pitchFamily="34" charset="0"/>
            </a:endParaRPr>
          </a:p>
        </p:txBody>
      </p:sp>
      <p:sp>
        <p:nvSpPr>
          <p:cNvPr id="13" name="Content Placeholder 2">
            <a:extLst>
              <a:ext uri="{FF2B5EF4-FFF2-40B4-BE49-F238E27FC236}">
                <a16:creationId xmlns:a16="http://schemas.microsoft.com/office/drawing/2014/main" id="{B99708AD-A7FF-4464-AA22-81699DFE8A2F}"/>
              </a:ext>
            </a:extLst>
          </p:cNvPr>
          <p:cNvSpPr txBox="1">
            <a:spLocks/>
          </p:cNvSpPr>
          <p:nvPr/>
        </p:nvSpPr>
        <p:spPr>
          <a:xfrm>
            <a:off x="436303" y="627797"/>
            <a:ext cx="3671673" cy="5616481"/>
          </a:xfrm>
          <a:prstGeom prst="rect">
            <a:avLst/>
          </a:prstGeom>
          <a:solidFill>
            <a:schemeClr val="bg1"/>
          </a:solidFill>
        </p:spPr>
        <p:txBody>
          <a:bodyPr>
            <a:noAutofit/>
          </a:bodyPr>
          <a:lst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nSpc>
                <a:spcPct val="107000"/>
              </a:lnSpc>
              <a:spcBef>
                <a:spcPts val="0"/>
              </a:spcBef>
              <a:spcAft>
                <a:spcPts val="800"/>
              </a:spcAft>
              <a:buNone/>
            </a:pPr>
            <a:r>
              <a:rPr lang="en-US" sz="1300" b="1" u="sng" cap="none" dirty="0">
                <a:solidFill>
                  <a:schemeClr val="tx1">
                    <a:lumMod val="65000"/>
                    <a:lumOff val="35000"/>
                  </a:schemeClr>
                </a:solidFill>
                <a:latin typeface="Calibri" panose="020F0502020204030204" pitchFamily="34" charset="0"/>
                <a:cs typeface="Calibri" panose="020F0502020204030204" pitchFamily="34" charset="0"/>
              </a:rPr>
              <a:t>Simon Peter’s Actions</a:t>
            </a:r>
          </a:p>
          <a:p>
            <a:pPr>
              <a:lnSpc>
                <a:spcPct val="107000"/>
              </a:lnSpc>
              <a:spcBef>
                <a:spcPts val="0"/>
              </a:spcBef>
              <a:spcAft>
                <a:spcPts val="800"/>
              </a:spcAft>
            </a:pPr>
            <a:r>
              <a:rPr lang="en-US" sz="1300" b="1" cap="none" dirty="0">
                <a:solidFill>
                  <a:schemeClr val="tx1">
                    <a:lumMod val="65000"/>
                    <a:lumOff val="35000"/>
                  </a:schemeClr>
                </a:solidFill>
                <a:latin typeface="Calibri" panose="020F0502020204030204" pitchFamily="34" charset="0"/>
                <a:cs typeface="Calibri" panose="020F0502020204030204" pitchFamily="34" charset="0"/>
              </a:rPr>
              <a:t>Sank on water (lack of faith)</a:t>
            </a:r>
          </a:p>
          <a:p>
            <a:pPr>
              <a:lnSpc>
                <a:spcPct val="107000"/>
              </a:lnSpc>
              <a:spcBef>
                <a:spcPts val="0"/>
              </a:spcBef>
              <a:spcAft>
                <a:spcPts val="800"/>
              </a:spcAft>
            </a:pPr>
            <a:r>
              <a:rPr lang="en-US" sz="1300" b="1" cap="none" dirty="0">
                <a:solidFill>
                  <a:schemeClr val="tx1">
                    <a:lumMod val="65000"/>
                    <a:lumOff val="35000"/>
                  </a:schemeClr>
                </a:solidFill>
                <a:latin typeface="Calibri" panose="020F0502020204030204" pitchFamily="34" charset="0"/>
                <a:cs typeface="Calibri" panose="020F0502020204030204" pitchFamily="34" charset="0"/>
              </a:rPr>
              <a:t>Rambled meaninglessly at Jesus transform.</a:t>
            </a:r>
          </a:p>
          <a:p>
            <a:pPr>
              <a:lnSpc>
                <a:spcPct val="107000"/>
              </a:lnSpc>
              <a:spcBef>
                <a:spcPts val="0"/>
              </a:spcBef>
              <a:spcAft>
                <a:spcPts val="800"/>
              </a:spcAft>
            </a:pPr>
            <a:r>
              <a:rPr lang="en-US" sz="1300" b="1" cap="none" dirty="0">
                <a:solidFill>
                  <a:schemeClr val="tx1">
                    <a:lumMod val="65000"/>
                    <a:lumOff val="35000"/>
                  </a:schemeClr>
                </a:solidFill>
                <a:latin typeface="Calibri" panose="020F0502020204030204" pitchFamily="34" charset="0"/>
                <a:cs typeface="Calibri" panose="020F0502020204030204" pitchFamily="34" charset="0"/>
              </a:rPr>
              <a:t>Jesus rebuked him: ‘get behind me Satan’</a:t>
            </a:r>
          </a:p>
          <a:p>
            <a:pPr>
              <a:lnSpc>
                <a:spcPct val="107000"/>
              </a:lnSpc>
              <a:spcBef>
                <a:spcPts val="0"/>
              </a:spcBef>
              <a:spcAft>
                <a:spcPts val="800"/>
              </a:spcAft>
            </a:pPr>
            <a:r>
              <a:rPr lang="en-US" sz="1300" b="1" cap="none" dirty="0">
                <a:solidFill>
                  <a:schemeClr val="tx1">
                    <a:lumMod val="65000"/>
                    <a:lumOff val="35000"/>
                  </a:schemeClr>
                </a:solidFill>
                <a:latin typeface="Calibri" panose="020F0502020204030204" pitchFamily="34" charset="0"/>
                <a:cs typeface="Calibri" panose="020F0502020204030204" pitchFamily="34" charset="0"/>
              </a:rPr>
              <a:t>Assaulted man &amp; cut off ear at Jesus arrest; Jesus rebuked him</a:t>
            </a:r>
          </a:p>
          <a:p>
            <a:pPr>
              <a:lnSpc>
                <a:spcPct val="107000"/>
              </a:lnSpc>
              <a:spcBef>
                <a:spcPts val="0"/>
              </a:spcBef>
              <a:spcAft>
                <a:spcPts val="800"/>
              </a:spcAft>
            </a:pPr>
            <a:r>
              <a:rPr lang="en-US" sz="1300" b="1" cap="none" dirty="0">
                <a:solidFill>
                  <a:schemeClr val="tx1">
                    <a:lumMod val="65000"/>
                    <a:lumOff val="35000"/>
                  </a:schemeClr>
                </a:solidFill>
                <a:latin typeface="Calibri" panose="020F0502020204030204" pitchFamily="34" charset="0"/>
                <a:cs typeface="Calibri" panose="020F0502020204030204" pitchFamily="34" charset="0"/>
              </a:rPr>
              <a:t>Slept as Jesus sweat blood in anguish before arrest; Jesus needed comfort from closest friends</a:t>
            </a:r>
          </a:p>
          <a:p>
            <a:pPr>
              <a:lnSpc>
                <a:spcPct val="107000"/>
              </a:lnSpc>
              <a:spcBef>
                <a:spcPts val="0"/>
              </a:spcBef>
              <a:spcAft>
                <a:spcPts val="800"/>
              </a:spcAft>
            </a:pPr>
            <a:r>
              <a:rPr lang="en-US" sz="1300" b="1" cap="none" dirty="0">
                <a:solidFill>
                  <a:schemeClr val="tx1">
                    <a:lumMod val="65000"/>
                    <a:lumOff val="35000"/>
                  </a:schemeClr>
                </a:solidFill>
                <a:latin typeface="Calibri" panose="020F0502020204030204" pitchFamily="34" charset="0"/>
                <a:cs typeface="Calibri" panose="020F0502020204030204" pitchFamily="34" charset="0"/>
              </a:rPr>
              <a:t>Lied 3X about knowing Jesus</a:t>
            </a:r>
          </a:p>
          <a:p>
            <a:pPr lvl="1">
              <a:lnSpc>
                <a:spcPct val="107000"/>
              </a:lnSpc>
              <a:spcBef>
                <a:spcPts val="0"/>
              </a:spcBef>
              <a:spcAft>
                <a:spcPts val="800"/>
              </a:spcAft>
            </a:pPr>
            <a:r>
              <a:rPr lang="en-US" sz="1300" b="1" cap="none" dirty="0">
                <a:solidFill>
                  <a:schemeClr val="tx1">
                    <a:lumMod val="65000"/>
                    <a:lumOff val="35000"/>
                  </a:schemeClr>
                </a:solidFill>
                <a:latin typeface="Calibri" panose="020F0502020204030204" pitchFamily="34" charset="0"/>
                <a:cs typeface="Calibri" panose="020F0502020204030204" pitchFamily="34" charset="0"/>
              </a:rPr>
              <a:t>Eye to eye with Jesus after 3</a:t>
            </a:r>
            <a:r>
              <a:rPr lang="en-US" sz="1300" b="1" cap="none" baseline="30000" dirty="0">
                <a:solidFill>
                  <a:schemeClr val="tx1">
                    <a:lumMod val="65000"/>
                    <a:lumOff val="35000"/>
                  </a:schemeClr>
                </a:solidFill>
                <a:latin typeface="Calibri" panose="020F0502020204030204" pitchFamily="34" charset="0"/>
                <a:cs typeface="Calibri" panose="020F0502020204030204" pitchFamily="34" charset="0"/>
              </a:rPr>
              <a:t>rd</a:t>
            </a:r>
            <a:endParaRPr lang="en-US" sz="1300" b="1" cap="none" dirty="0">
              <a:solidFill>
                <a:schemeClr val="tx1">
                  <a:lumMod val="65000"/>
                  <a:lumOff val="35000"/>
                </a:schemeClr>
              </a:solidFill>
              <a:latin typeface="Calibri" panose="020F0502020204030204" pitchFamily="34" charset="0"/>
              <a:cs typeface="Calibri" panose="020F0502020204030204" pitchFamily="34" charset="0"/>
            </a:endParaRPr>
          </a:p>
          <a:p>
            <a:pPr>
              <a:lnSpc>
                <a:spcPct val="107000"/>
              </a:lnSpc>
              <a:spcBef>
                <a:spcPts val="0"/>
              </a:spcBef>
              <a:spcAft>
                <a:spcPts val="800"/>
              </a:spcAft>
            </a:pPr>
            <a:r>
              <a:rPr lang="en-US" sz="1300" b="1" cap="none" dirty="0">
                <a:solidFill>
                  <a:schemeClr val="tx1">
                    <a:lumMod val="65000"/>
                    <a:lumOff val="35000"/>
                  </a:schemeClr>
                </a:solidFill>
                <a:latin typeface="Calibri" panose="020F0502020204030204" pitchFamily="34" charset="0"/>
                <a:cs typeface="Calibri" panose="020F0502020204030204" pitchFamily="34" charset="0"/>
              </a:rPr>
              <a:t>Not at cross to comfort dying best friend</a:t>
            </a:r>
          </a:p>
          <a:p>
            <a:pPr>
              <a:lnSpc>
                <a:spcPct val="107000"/>
              </a:lnSpc>
              <a:spcBef>
                <a:spcPts val="0"/>
              </a:spcBef>
              <a:spcAft>
                <a:spcPts val="800"/>
              </a:spcAft>
            </a:pPr>
            <a:r>
              <a:rPr lang="en-US" sz="1300" b="1" cap="none" dirty="0">
                <a:solidFill>
                  <a:schemeClr val="tx1">
                    <a:lumMod val="65000"/>
                    <a:lumOff val="35000"/>
                  </a:schemeClr>
                </a:solidFill>
                <a:latin typeface="Calibri" panose="020F0502020204030204" pitchFamily="34" charset="0"/>
                <a:cs typeface="Calibri" panose="020F0502020204030204" pitchFamily="34" charset="0"/>
              </a:rPr>
              <a:t>Hid in fear from Romans/Jewish leaders</a:t>
            </a:r>
          </a:p>
          <a:p>
            <a:pPr>
              <a:lnSpc>
                <a:spcPct val="107000"/>
              </a:lnSpc>
              <a:spcBef>
                <a:spcPts val="0"/>
              </a:spcBef>
              <a:spcAft>
                <a:spcPts val="800"/>
              </a:spcAft>
            </a:pPr>
            <a:r>
              <a:rPr lang="en-US" sz="1300" b="1" cap="none" dirty="0">
                <a:solidFill>
                  <a:schemeClr val="tx1">
                    <a:lumMod val="65000"/>
                    <a:lumOff val="35000"/>
                  </a:schemeClr>
                </a:solidFill>
                <a:latin typeface="Calibri" panose="020F0502020204030204" pitchFamily="34" charset="0"/>
                <a:cs typeface="Calibri" panose="020F0502020204030204" pitchFamily="34" charset="0"/>
              </a:rPr>
              <a:t>Could not respond: ‘I </a:t>
            </a:r>
            <a:r>
              <a:rPr lang="en-US" sz="1300" b="1" cap="none" dirty="0" err="1">
                <a:solidFill>
                  <a:schemeClr val="tx1">
                    <a:lumMod val="65000"/>
                    <a:lumOff val="35000"/>
                  </a:schemeClr>
                </a:solidFill>
                <a:latin typeface="Calibri" panose="020F0502020204030204" pitchFamily="34" charset="0"/>
                <a:cs typeface="Calibri" panose="020F0502020204030204" pitchFamily="34" charset="0"/>
              </a:rPr>
              <a:t>agapao</a:t>
            </a:r>
            <a:r>
              <a:rPr lang="en-US" sz="1300" b="1" cap="none" dirty="0">
                <a:solidFill>
                  <a:schemeClr val="tx1">
                    <a:lumMod val="65000"/>
                    <a:lumOff val="35000"/>
                  </a:schemeClr>
                </a:solidFill>
                <a:latin typeface="Calibri" panose="020F0502020204030204" pitchFamily="34" charset="0"/>
                <a:cs typeface="Calibri" panose="020F0502020204030204" pitchFamily="34" charset="0"/>
              </a:rPr>
              <a:t> you’ (2X) to his best friend &amp; Messiah</a:t>
            </a:r>
          </a:p>
          <a:p>
            <a:pPr>
              <a:lnSpc>
                <a:spcPct val="107000"/>
              </a:lnSpc>
              <a:spcBef>
                <a:spcPts val="0"/>
              </a:spcBef>
              <a:spcAft>
                <a:spcPts val="800"/>
              </a:spcAft>
            </a:pPr>
            <a:r>
              <a:rPr lang="en-US" sz="1300" b="1" cap="none" dirty="0">
                <a:solidFill>
                  <a:schemeClr val="tx1">
                    <a:lumMod val="65000"/>
                    <a:lumOff val="35000"/>
                  </a:schemeClr>
                </a:solidFill>
                <a:latin typeface="Calibri" panose="020F0502020204030204" pitchFamily="34" charset="0"/>
                <a:cs typeface="Calibri" panose="020F0502020204030204" pitchFamily="34" charset="0"/>
              </a:rPr>
              <a:t>Broken – could take no further action</a:t>
            </a:r>
          </a:p>
          <a:p>
            <a:pPr marL="0" indent="0">
              <a:lnSpc>
                <a:spcPct val="107000"/>
              </a:lnSpc>
              <a:spcBef>
                <a:spcPts val="0"/>
              </a:spcBef>
              <a:spcAft>
                <a:spcPts val="800"/>
              </a:spcAft>
              <a:buNone/>
            </a:pPr>
            <a:endParaRPr lang="en-US" sz="1600" cap="none"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endParaRPr lang="en-US" sz="1800" cap="none"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Bef>
                <a:spcPts val="0"/>
              </a:spcBef>
              <a:buSzPct val="100000"/>
              <a:buFont typeface="+mj-lt"/>
              <a:buAutoNum type="arabicPeriod"/>
            </a:pPr>
            <a:endParaRPr lang="en-US" sz="2400" cap="none"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Content Placeholder 2">
            <a:extLst>
              <a:ext uri="{FF2B5EF4-FFF2-40B4-BE49-F238E27FC236}">
                <a16:creationId xmlns:a16="http://schemas.microsoft.com/office/drawing/2014/main" id="{422D6146-2AC5-4D7A-9413-8094EF4B99CD}"/>
              </a:ext>
            </a:extLst>
          </p:cNvPr>
          <p:cNvSpPr txBox="1">
            <a:spLocks/>
          </p:cNvSpPr>
          <p:nvPr/>
        </p:nvSpPr>
        <p:spPr>
          <a:xfrm>
            <a:off x="4298704" y="616424"/>
            <a:ext cx="3219023" cy="5616481"/>
          </a:xfrm>
          <a:prstGeom prst="rect">
            <a:avLst/>
          </a:prstGeom>
          <a:solidFill>
            <a:schemeClr val="bg1"/>
          </a:solidFill>
        </p:spPr>
        <p:txBody>
          <a:bodyPr>
            <a:noAutofit/>
          </a:bodyPr>
          <a:lst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nSpc>
                <a:spcPct val="107000"/>
              </a:lnSpc>
              <a:spcBef>
                <a:spcPts val="0"/>
              </a:spcBef>
              <a:spcAft>
                <a:spcPts val="800"/>
              </a:spcAft>
              <a:buNone/>
            </a:pPr>
            <a:r>
              <a:rPr lang="en-US" sz="1300" b="1" u="sng" cap="none" dirty="0">
                <a:latin typeface="Calibri" panose="020F0502020204030204" pitchFamily="34" charset="0"/>
                <a:cs typeface="Calibri" panose="020F0502020204030204" pitchFamily="34" charset="0"/>
              </a:rPr>
              <a:t>Simon Peter’s Condition of His Heart</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Shame, fear</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Self-condemnation, guilt-ridden</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Focused on self</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Focused on past failures</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Loss of strength, courage, confidence</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Worthless; incompetent, alone</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Regret, remorse</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Overwhelmed </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Total brokenness</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Loss of hope, faith and purpose</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Entire belief system shattered</a:t>
            </a:r>
          </a:p>
          <a:p>
            <a:pPr lvl="1">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He had given up all to follow Jesus as Messiah</a:t>
            </a:r>
          </a:p>
          <a:p>
            <a:pPr lvl="1">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Messiah’s don’t die</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Distorted view of Jesus Messiah, and His kingdom purpose</a:t>
            </a:r>
          </a:p>
          <a:p>
            <a:pPr marL="0" indent="0">
              <a:lnSpc>
                <a:spcPct val="107000"/>
              </a:lnSpc>
              <a:spcBef>
                <a:spcPts val="0"/>
              </a:spcBef>
              <a:spcAft>
                <a:spcPts val="800"/>
              </a:spcAft>
              <a:buNone/>
            </a:pPr>
            <a:endParaRPr lang="en-US" sz="1600" cap="none"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endParaRPr lang="en-US" sz="1800" cap="none"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Bef>
                <a:spcPts val="0"/>
              </a:spcBef>
              <a:buSzPct val="100000"/>
              <a:buFont typeface="+mj-lt"/>
              <a:buAutoNum type="arabicPeriod"/>
            </a:pPr>
            <a:endParaRPr lang="en-US" sz="2400" cap="none"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Content Placeholder 2">
            <a:extLst>
              <a:ext uri="{FF2B5EF4-FFF2-40B4-BE49-F238E27FC236}">
                <a16:creationId xmlns:a16="http://schemas.microsoft.com/office/drawing/2014/main" id="{F4A9A0CE-973E-4B32-9FF4-730D1C4225DA}"/>
              </a:ext>
            </a:extLst>
          </p:cNvPr>
          <p:cNvSpPr txBox="1">
            <a:spLocks/>
          </p:cNvSpPr>
          <p:nvPr/>
        </p:nvSpPr>
        <p:spPr>
          <a:xfrm>
            <a:off x="7710732" y="618700"/>
            <a:ext cx="3848668" cy="5626826"/>
          </a:xfrm>
          <a:prstGeom prst="rect">
            <a:avLst/>
          </a:prstGeom>
          <a:solidFill>
            <a:schemeClr val="bg1"/>
          </a:solidFill>
        </p:spPr>
        <p:txBody>
          <a:bodyPr>
            <a:noAutofit/>
          </a:bodyPr>
          <a:lst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nSpc>
                <a:spcPct val="107000"/>
              </a:lnSpc>
              <a:spcBef>
                <a:spcPts val="0"/>
              </a:spcBef>
              <a:spcAft>
                <a:spcPts val="800"/>
              </a:spcAft>
              <a:buNone/>
            </a:pPr>
            <a:r>
              <a:rPr lang="en-US" sz="1300" b="1" u="sng" cap="none" dirty="0">
                <a:latin typeface="Calibri" panose="020F0502020204030204" pitchFamily="34" charset="0"/>
                <a:cs typeface="Calibri" panose="020F0502020204030204" pitchFamily="34" charset="0"/>
              </a:rPr>
              <a:t>Jesus Heart/Response/Actions (Agape)</a:t>
            </a:r>
          </a:p>
          <a:p>
            <a:pPr>
              <a:lnSpc>
                <a:spcPct val="107000"/>
              </a:lnSpc>
              <a:spcBef>
                <a:spcPts val="0"/>
              </a:spcBef>
              <a:spcAft>
                <a:spcPts val="800"/>
              </a:spcAft>
            </a:pPr>
            <a:r>
              <a:rPr lang="en-US" sz="1300" b="1" cap="none" dirty="0">
                <a:latin typeface="Calibri" panose="020F0502020204030204" pitchFamily="34" charset="0"/>
                <a:ea typeface="Calibri" panose="020F0502020204030204" pitchFamily="34" charset="0"/>
                <a:cs typeface="Calibri" panose="020F0502020204030204" pitchFamily="34" charset="0"/>
              </a:rPr>
              <a:t>Agape, unconditional love</a:t>
            </a:r>
          </a:p>
          <a:p>
            <a:pPr>
              <a:lnSpc>
                <a:spcPct val="107000"/>
              </a:lnSpc>
              <a:spcBef>
                <a:spcPts val="0"/>
              </a:spcBef>
              <a:spcAft>
                <a:spcPts val="800"/>
              </a:spcAft>
            </a:pPr>
            <a:r>
              <a:rPr lang="en-US" sz="1300" b="1" cap="none" dirty="0">
                <a:latin typeface="Calibri" panose="020F0502020204030204" pitchFamily="34" charset="0"/>
                <a:ea typeface="Calibri" panose="020F0502020204030204" pitchFamily="34" charset="0"/>
                <a:cs typeface="Calibri" panose="020F0502020204030204" pitchFamily="34" charset="0"/>
              </a:rPr>
              <a:t>Did not shame, blame, condemn </a:t>
            </a:r>
          </a:p>
          <a:p>
            <a:pPr>
              <a:lnSpc>
                <a:spcPct val="107000"/>
              </a:lnSpc>
              <a:spcBef>
                <a:spcPts val="0"/>
              </a:spcBef>
              <a:spcAft>
                <a:spcPts val="800"/>
              </a:spcAft>
            </a:pPr>
            <a:r>
              <a:rPr lang="en-US" sz="1300" b="1" cap="none" dirty="0">
                <a:latin typeface="Calibri" panose="020F0502020204030204" pitchFamily="34" charset="0"/>
                <a:ea typeface="Calibri" panose="020F0502020204030204" pitchFamily="34" charset="0"/>
                <a:cs typeface="Calibri" panose="020F0502020204030204" pitchFamily="34" charset="0"/>
              </a:rPr>
              <a:t>Reconciling their relationship</a:t>
            </a:r>
          </a:p>
          <a:p>
            <a:pPr>
              <a:lnSpc>
                <a:spcPct val="107000"/>
              </a:lnSpc>
              <a:spcBef>
                <a:spcPts val="0"/>
              </a:spcBef>
              <a:spcAft>
                <a:spcPts val="800"/>
              </a:spcAft>
            </a:pPr>
            <a:r>
              <a:rPr lang="en-US" sz="1300" b="1" cap="none" dirty="0">
                <a:latin typeface="Calibri" panose="020F0502020204030204" pitchFamily="34" charset="0"/>
                <a:ea typeface="Calibri" panose="020F0502020204030204" pitchFamily="34" charset="0"/>
                <a:cs typeface="Calibri" panose="020F0502020204030204" pitchFamily="34" charset="0"/>
              </a:rPr>
              <a:t>Focused on Simon’s future purpose</a:t>
            </a:r>
          </a:p>
          <a:p>
            <a:pPr lvl="1">
              <a:lnSpc>
                <a:spcPct val="107000"/>
              </a:lnSpc>
              <a:spcBef>
                <a:spcPts val="0"/>
              </a:spcBef>
              <a:spcAft>
                <a:spcPts val="800"/>
              </a:spcAft>
            </a:pPr>
            <a:r>
              <a:rPr lang="en-US" sz="1300" b="1" cap="none" dirty="0">
                <a:latin typeface="Calibri" panose="020F0502020204030204" pitchFamily="34" charset="0"/>
                <a:ea typeface="Calibri" panose="020F0502020204030204" pitchFamily="34" charset="0"/>
                <a:cs typeface="Calibri" panose="020F0502020204030204" pitchFamily="34" charset="0"/>
              </a:rPr>
              <a:t>Follow me, feed my sheep, </a:t>
            </a:r>
            <a:r>
              <a:rPr lang="en-US" sz="1300" b="1" cap="none"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strengthen bros</a:t>
            </a:r>
          </a:p>
          <a:p>
            <a:pPr>
              <a:lnSpc>
                <a:spcPct val="107000"/>
              </a:lnSpc>
              <a:spcBef>
                <a:spcPts val="0"/>
              </a:spcBef>
              <a:spcAft>
                <a:spcPts val="800"/>
              </a:spcAft>
            </a:pPr>
            <a:r>
              <a:rPr lang="en-US" sz="1300" b="1" cap="none" dirty="0">
                <a:latin typeface="Calibri" panose="020F0502020204030204" pitchFamily="34" charset="0"/>
                <a:ea typeface="Calibri" panose="020F0502020204030204" pitchFamily="34" charset="0"/>
                <a:cs typeface="Calibri" panose="020F0502020204030204" pitchFamily="34" charset="0"/>
              </a:rPr>
              <a:t>Acceptance, forgiveness, kindness, selflessness</a:t>
            </a:r>
          </a:p>
          <a:p>
            <a:pPr>
              <a:lnSpc>
                <a:spcPct val="107000"/>
              </a:lnSpc>
              <a:spcBef>
                <a:spcPts val="0"/>
              </a:spcBef>
              <a:spcAft>
                <a:spcPts val="800"/>
              </a:spcAft>
            </a:pPr>
            <a:r>
              <a:rPr lang="en-US" sz="1300" b="1" cap="none" dirty="0">
                <a:latin typeface="Calibri" panose="020F0502020204030204" pitchFamily="34" charset="0"/>
                <a:ea typeface="Calibri" panose="020F0502020204030204" pitchFamily="34" charset="0"/>
                <a:cs typeface="Calibri" panose="020F0502020204030204" pitchFamily="34" charset="0"/>
              </a:rPr>
              <a:t>Did not mention Simon’s failures </a:t>
            </a:r>
            <a:r>
              <a:rPr lang="en-US" sz="1050" b="1" cap="none" dirty="0">
                <a:latin typeface="Calibri" panose="020F0502020204030204" pitchFamily="34" charset="0"/>
                <a:ea typeface="Calibri" panose="020F0502020204030204" pitchFamily="34" charset="0"/>
                <a:cs typeface="Calibri" panose="020F0502020204030204" pitchFamily="34" charset="0"/>
              </a:rPr>
              <a:t>(No “I told you so’s”)</a:t>
            </a:r>
            <a:endParaRPr lang="en-US" sz="1300" b="1" cap="none"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Respectful, compassionate</a:t>
            </a:r>
          </a:p>
          <a:p>
            <a:pPr>
              <a:lnSpc>
                <a:spcPct val="107000"/>
              </a:lnSpc>
              <a:spcBef>
                <a:spcPts val="0"/>
              </a:spcBef>
              <a:spcAft>
                <a:spcPts val="800"/>
              </a:spcAft>
            </a:pPr>
            <a:r>
              <a:rPr lang="en-US" sz="1300" b="1" cap="none" dirty="0">
                <a:latin typeface="Calibri" panose="020F0502020204030204" pitchFamily="34" charset="0"/>
                <a:ea typeface="Calibri" panose="020F0502020204030204" pitchFamily="34" charset="0"/>
                <a:cs typeface="Calibri" panose="020F0502020204030204" pitchFamily="34" charset="0"/>
              </a:rPr>
              <a:t>Honored Simon by preparing/serving him meal</a:t>
            </a:r>
          </a:p>
          <a:p>
            <a:pPr>
              <a:lnSpc>
                <a:spcPct val="107000"/>
              </a:lnSpc>
              <a:spcBef>
                <a:spcPts val="0"/>
              </a:spcBef>
              <a:spcAft>
                <a:spcPts val="800"/>
              </a:spcAft>
            </a:pPr>
            <a:r>
              <a:rPr lang="en-US" sz="1300" b="1" cap="none" dirty="0">
                <a:latin typeface="Calibri" panose="020F0502020204030204" pitchFamily="34" charset="0"/>
                <a:ea typeface="Calibri" panose="020F0502020204030204" pitchFamily="34" charset="0"/>
                <a:cs typeface="Calibri" panose="020F0502020204030204" pitchFamily="34" charset="0"/>
              </a:rPr>
              <a:t>Knew Simon intimately &amp; knew what he needed</a:t>
            </a:r>
          </a:p>
          <a:p>
            <a:pPr>
              <a:lnSpc>
                <a:spcPct val="107000"/>
              </a:lnSpc>
              <a:spcBef>
                <a:spcPts val="0"/>
              </a:spcBef>
              <a:spcAft>
                <a:spcPts val="800"/>
              </a:spcAft>
            </a:pPr>
            <a:r>
              <a:rPr lang="en-US" sz="1300" b="1" cap="none" dirty="0">
                <a:latin typeface="Calibri" panose="020F0502020204030204" pitchFamily="34" charset="0"/>
                <a:ea typeface="Calibri" panose="020F0502020204030204" pitchFamily="34" charset="0"/>
                <a:cs typeface="Calibri" panose="020F0502020204030204" pitchFamily="34" charset="0"/>
              </a:rPr>
              <a:t>Not displaying disappointment </a:t>
            </a:r>
          </a:p>
          <a:p>
            <a:pPr>
              <a:lnSpc>
                <a:spcPct val="107000"/>
              </a:lnSpc>
              <a:spcBef>
                <a:spcPts val="0"/>
              </a:spcBef>
              <a:spcAft>
                <a:spcPts val="800"/>
              </a:spcAft>
            </a:pPr>
            <a:r>
              <a:rPr lang="en-US" sz="1300" b="1" cap="none" dirty="0">
                <a:latin typeface="Calibri" panose="020F0502020204030204" pitchFamily="34" charset="0"/>
                <a:ea typeface="Calibri" panose="020F0502020204030204" pitchFamily="34" charset="0"/>
                <a:cs typeface="Calibri" panose="020F0502020204030204" pitchFamily="34" charset="0"/>
              </a:rPr>
              <a:t>Not abusive, harsh, retaliating</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Asked Simon questions: do you love me; to allow him to refocus his heart and confess his love</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Met Simon where he was (could not say ‘</a:t>
            </a:r>
            <a:r>
              <a:rPr lang="en-US" sz="1300" b="1" cap="none" dirty="0" err="1">
                <a:latin typeface="Calibri" panose="020F0502020204030204" pitchFamily="34" charset="0"/>
                <a:cs typeface="Calibri" panose="020F0502020204030204" pitchFamily="34" charset="0"/>
              </a:rPr>
              <a:t>agapao</a:t>
            </a:r>
            <a:r>
              <a:rPr lang="en-US" sz="1300" b="1" cap="none" dirty="0">
                <a:latin typeface="Calibri" panose="020F0502020204030204" pitchFamily="34" charset="0"/>
                <a:cs typeface="Calibri" panose="020F0502020204030204" pitchFamily="34" charset="0"/>
              </a:rPr>
              <a:t>’, so Jesus asked ‘</a:t>
            </a:r>
            <a:r>
              <a:rPr lang="en-US" sz="1300" b="1" cap="none" dirty="0" err="1">
                <a:latin typeface="Calibri" panose="020F0502020204030204" pitchFamily="34" charset="0"/>
                <a:cs typeface="Calibri" panose="020F0502020204030204" pitchFamily="34" charset="0"/>
              </a:rPr>
              <a:t>phileo</a:t>
            </a:r>
            <a:r>
              <a:rPr lang="en-US" sz="1300" b="1" cap="none" dirty="0">
                <a:latin typeface="Calibri" panose="020F0502020204030204" pitchFamily="34" charset="0"/>
                <a:cs typeface="Calibri" panose="020F0502020204030204" pitchFamily="34" charset="0"/>
              </a:rPr>
              <a:t>’ on 3rd time)</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Reconciled with Simon to prepare him for living in future purpose to lead 1</a:t>
            </a:r>
            <a:r>
              <a:rPr lang="en-US" sz="1300" b="1" cap="none" baseline="30000" dirty="0">
                <a:latin typeface="Calibri" panose="020F0502020204030204" pitchFamily="34" charset="0"/>
                <a:cs typeface="Calibri" panose="020F0502020204030204" pitchFamily="34" charset="0"/>
              </a:rPr>
              <a:t>st</a:t>
            </a:r>
            <a:r>
              <a:rPr lang="en-US" sz="1300" b="1" cap="none" dirty="0">
                <a:latin typeface="Calibri" panose="020F0502020204030204" pitchFamily="34" charset="0"/>
                <a:cs typeface="Calibri" panose="020F0502020204030204" pitchFamily="34" charset="0"/>
              </a:rPr>
              <a:t> Christian church</a:t>
            </a:r>
            <a:endParaRPr lang="en-US" sz="1800" cap="none"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Slide Number Placeholder 7">
            <a:extLst>
              <a:ext uri="{FF2B5EF4-FFF2-40B4-BE49-F238E27FC236}">
                <a16:creationId xmlns:a16="http://schemas.microsoft.com/office/drawing/2014/main" id="{336534E5-1504-4515-AB31-E769F571F23F}"/>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21</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073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GCL Powerpoint: A Deeper Look at Agape Love…"/>
          <p:cNvSpPr txBox="1">
            <a:spLocks noGrp="1"/>
          </p:cNvSpPr>
          <p:nvPr>
            <p:ph type="title"/>
          </p:nvPr>
        </p:nvSpPr>
        <p:spPr>
          <a:xfrm>
            <a:off x="685801" y="685800"/>
            <a:ext cx="10396882" cy="4259424"/>
          </a:xfrm>
          <a:prstGeom prst="rect">
            <a:avLst/>
          </a:prstGeom>
        </p:spPr>
        <p:txBody>
          <a:bodyPr>
            <a:normAutofit/>
          </a:bodyPr>
          <a:lstStyle/>
          <a:p>
            <a:pPr defTabSz="201268">
              <a:defRPr sz="3920"/>
            </a:pPr>
            <a:r>
              <a:rPr lang="en-US" sz="2400" dirty="0">
                <a:effectLst/>
                <a:latin typeface="Calibri" panose="020F0502020204030204" pitchFamily="34" charset="0"/>
                <a:ea typeface="Calibri" panose="020F0502020204030204" pitchFamily="34" charset="0"/>
                <a:cs typeface="Times New Roman" panose="02020603050405020304" pitchFamily="18" charset="0"/>
              </a:rPr>
              <a:t>Living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Great Commandment Love </a:t>
            </a:r>
            <a:r>
              <a:rPr lang="en-US" sz="2400" dirty="0">
                <a:effectLst/>
                <a:latin typeface="Calibri" panose="020F0502020204030204" pitchFamily="34" charset="0"/>
                <a:ea typeface="Calibri" panose="020F0502020204030204" pitchFamily="34" charset="0"/>
                <a:cs typeface="Times New Roman" panose="02020603050405020304" pitchFamily="18" charset="0"/>
              </a:rPr>
              <a:t>in Our marriages and families</a:t>
            </a:r>
            <a:br>
              <a:rPr lang="en-US" sz="1400" b="1" dirty="0">
                <a:effectLst/>
                <a:latin typeface="Calibri" panose="020F0502020204030204" pitchFamily="34" charset="0"/>
                <a:ea typeface="Calibri" panose="020F0502020204030204" pitchFamily="34" charset="0"/>
                <a:cs typeface="Times New Roman" panose="02020603050405020304" pitchFamily="18" charset="0"/>
              </a:rPr>
            </a:b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Talk 2 – Great Commandment Love</a:t>
            </a:r>
            <a:br>
              <a:rPr lang="en-US" sz="3600" b="1" dirty="0">
                <a:latin typeface="Calibri" panose="020F0502020204030204" pitchFamily="34" charset="0"/>
                <a:cs typeface="Calibri" panose="020F0502020204030204" pitchFamily="34" charset="0"/>
              </a:rPr>
            </a:br>
            <a:r>
              <a:rPr sz="3600" b="1" dirty="0">
                <a:latin typeface="Calibri" panose="020F0502020204030204" pitchFamily="34" charset="0"/>
                <a:cs typeface="Calibri" panose="020F0502020204030204" pitchFamily="34" charset="0"/>
              </a:rPr>
              <a:t>A Deeper Look at Agape Love</a:t>
            </a:r>
            <a:br>
              <a:rPr lang="en-US" sz="3600" b="1" dirty="0">
                <a:latin typeface="Calibri" panose="020F0502020204030204" pitchFamily="34" charset="0"/>
                <a:cs typeface="Calibri" panose="020F0502020204030204" pitchFamily="34" charset="0"/>
              </a:rPr>
            </a:br>
            <a:br>
              <a:rPr lang="en-US" sz="3600" b="1" dirty="0">
                <a:latin typeface="Calibri" panose="020F0502020204030204" pitchFamily="34" charset="0"/>
                <a:cs typeface="Calibri" panose="020F0502020204030204" pitchFamily="34" charset="0"/>
              </a:rPr>
            </a:br>
            <a:r>
              <a:rPr lang="en-US" sz="2400" b="1" dirty="0">
                <a:solidFill>
                  <a:schemeClr val="bg1">
                    <a:lumMod val="50000"/>
                  </a:schemeClr>
                </a:solidFill>
                <a:latin typeface="Calibri" panose="020F0502020204030204" pitchFamily="34" charset="0"/>
                <a:cs typeface="Calibri" panose="020F0502020204030204" pitchFamily="34" charset="0"/>
              </a:rPr>
              <a:t>Deborah Moncrief</a:t>
            </a:r>
            <a:endParaRPr sz="2400" b="1" dirty="0">
              <a:solidFill>
                <a:schemeClr val="bg1">
                  <a:lumMod val="50000"/>
                </a:schemeClr>
              </a:solidFill>
              <a:latin typeface="Calibri" panose="020F0502020204030204" pitchFamily="34" charset="0"/>
              <a:cs typeface="Calibri" panose="020F0502020204030204" pitchFamily="34" charset="0"/>
            </a:endParaRPr>
          </a:p>
          <a:p>
            <a:pPr defTabSz="201268">
              <a:defRPr sz="3920"/>
            </a:pPr>
            <a:endParaRPr dirty="0"/>
          </a:p>
        </p:txBody>
      </p:sp>
      <p:sp>
        <p:nvSpPr>
          <p:cNvPr id="7" name="Slide Number Placeholder 7">
            <a:extLst>
              <a:ext uri="{FF2B5EF4-FFF2-40B4-BE49-F238E27FC236}">
                <a16:creationId xmlns:a16="http://schemas.microsoft.com/office/drawing/2014/main" id="{C21885F9-3805-48B9-ABDD-EFCBDE4D39C4}"/>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22</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48536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1F4A69-6B4C-4357-A430-C2CD17B0A8F3}"/>
              </a:ext>
            </a:extLst>
          </p:cNvPr>
          <p:cNvSpPr>
            <a:spLocks noGrp="1"/>
          </p:cNvSpPr>
          <p:nvPr>
            <p:ph type="title"/>
          </p:nvPr>
        </p:nvSpPr>
        <p:spPr>
          <a:xfrm>
            <a:off x="737117" y="101317"/>
            <a:ext cx="10374261" cy="536275"/>
          </a:xfrm>
        </p:spPr>
        <p:txBody>
          <a:bodyPr>
            <a:normAutofit/>
          </a:bodyPr>
          <a:lstStyle/>
          <a:p>
            <a:pPr defTabSz="321457">
              <a:defRPr sz="2200">
                <a:latin typeface="Arial"/>
                <a:ea typeface="Arial"/>
                <a:cs typeface="Arial"/>
                <a:sym typeface="Arial"/>
              </a:defRPr>
            </a:pPr>
            <a:r>
              <a:rPr lang="en-US" sz="3200" b="1" dirty="0">
                <a:latin typeface="Calibri" panose="020F0502020204030204" pitchFamily="34" charset="0"/>
                <a:cs typeface="Calibri" panose="020F0502020204030204" pitchFamily="34" charset="0"/>
              </a:rPr>
              <a:t>Characteristics of love</a:t>
            </a:r>
          </a:p>
        </p:txBody>
      </p:sp>
      <p:graphicFrame>
        <p:nvGraphicFramePr>
          <p:cNvPr id="2" name="Table 3">
            <a:extLst>
              <a:ext uri="{FF2B5EF4-FFF2-40B4-BE49-F238E27FC236}">
                <a16:creationId xmlns:a16="http://schemas.microsoft.com/office/drawing/2014/main" id="{B6CD42E8-D7C8-49CF-B058-F9F8940F86B9}"/>
              </a:ext>
            </a:extLst>
          </p:cNvPr>
          <p:cNvGraphicFramePr>
            <a:graphicFrameLocks noGrp="1"/>
          </p:cNvGraphicFramePr>
          <p:nvPr/>
        </p:nvGraphicFramePr>
        <p:xfrm>
          <a:off x="849544" y="699977"/>
          <a:ext cx="8667685" cy="4805081"/>
        </p:xfrm>
        <a:graphic>
          <a:graphicData uri="http://schemas.openxmlformats.org/drawingml/2006/table">
            <a:tbl>
              <a:tblPr firstRow="1" bandRow="1">
                <a:tableStyleId>{5C22544A-7EE6-4342-B048-85BDC9FD1C3A}</a:tableStyleId>
              </a:tblPr>
              <a:tblGrid>
                <a:gridCol w="4207653">
                  <a:extLst>
                    <a:ext uri="{9D8B030D-6E8A-4147-A177-3AD203B41FA5}">
                      <a16:colId xmlns:a16="http://schemas.microsoft.com/office/drawing/2014/main" val="3152262562"/>
                    </a:ext>
                  </a:extLst>
                </a:gridCol>
                <a:gridCol w="4460032">
                  <a:extLst>
                    <a:ext uri="{9D8B030D-6E8A-4147-A177-3AD203B41FA5}">
                      <a16:colId xmlns:a16="http://schemas.microsoft.com/office/drawing/2014/main" val="793780135"/>
                    </a:ext>
                  </a:extLst>
                </a:gridCol>
              </a:tblGrid>
              <a:tr h="659522">
                <a:tc>
                  <a:txBody>
                    <a:bodyPr/>
                    <a:lstStyle/>
                    <a:p>
                      <a:pPr algn="ctr"/>
                      <a:r>
                        <a:rPr lang="en-US" sz="1800" b="1" dirty="0">
                          <a:solidFill>
                            <a:schemeClr val="bg1"/>
                          </a:solidFill>
                          <a:latin typeface="Calibri" panose="020F0502020204030204" pitchFamily="34" charset="0"/>
                          <a:cs typeface="Calibri" panose="020F0502020204030204" pitchFamily="34" charset="0"/>
                        </a:rPr>
                        <a:t>AGAPE LOVE</a:t>
                      </a:r>
                    </a:p>
                    <a:p>
                      <a:pPr algn="ctr"/>
                      <a:r>
                        <a:rPr lang="en-US" sz="1800" b="1" dirty="0">
                          <a:solidFill>
                            <a:schemeClr val="bg1"/>
                          </a:solidFill>
                          <a:latin typeface="Calibri" panose="020F0502020204030204" pitchFamily="34" charset="0"/>
                          <a:cs typeface="Calibri" panose="020F0502020204030204" pitchFamily="34" charset="0"/>
                        </a:rPr>
                        <a:t>(Know Jesus)</a:t>
                      </a:r>
                      <a:endParaRPr lang="en-US" sz="1800" dirty="0">
                        <a:solidFill>
                          <a:schemeClr val="bg1"/>
                        </a:solidFill>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Calibri" panose="020F0502020204030204" pitchFamily="34" charset="0"/>
                          <a:cs typeface="Calibri" panose="020F0502020204030204" pitchFamily="34" charset="0"/>
                        </a:rPr>
                        <a:t>NATURAL LOVE</a:t>
                      </a:r>
                    </a:p>
                    <a:p>
                      <a:pPr algn="ctr"/>
                      <a:r>
                        <a:rPr lang="en-US" sz="1800" b="1" dirty="0">
                          <a:solidFill>
                            <a:schemeClr val="bg1"/>
                          </a:solidFill>
                          <a:latin typeface="Calibri" panose="020F0502020204030204" pitchFamily="34" charset="0"/>
                          <a:cs typeface="Calibri" panose="020F0502020204030204" pitchFamily="34" charset="0"/>
                        </a:rPr>
                        <a:t>(</a:t>
                      </a:r>
                      <a:r>
                        <a:rPr lang="en-US" sz="1800" b="1" kern="1200" dirty="0">
                          <a:solidFill>
                            <a:schemeClr val="bg1"/>
                          </a:solidFill>
                          <a:latin typeface="Calibri" panose="020F0502020204030204" pitchFamily="34" charset="0"/>
                          <a:ea typeface="+mn-ea"/>
                          <a:cs typeface="Calibri" panose="020F0502020204030204" pitchFamily="34" charset="0"/>
                        </a:rPr>
                        <a:t>No Jesus</a:t>
                      </a:r>
                      <a:r>
                        <a:rPr lang="en-US" sz="1800" b="1" dirty="0">
                          <a:solidFill>
                            <a:schemeClr val="bg1"/>
                          </a:solidFill>
                          <a:latin typeface="Calibri" panose="020F0502020204030204" pitchFamily="34" charset="0"/>
                          <a:cs typeface="Calibri" panose="020F0502020204030204" pitchFamily="34" charset="0"/>
                        </a:rPr>
                        <a:t>)</a:t>
                      </a:r>
                      <a:endParaRPr lang="en-US" sz="18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19059912"/>
                  </a:ext>
                </a:extLst>
              </a:tr>
              <a:tr h="376869">
                <a:tc>
                  <a:txBody>
                    <a:bodyPr/>
                    <a:lstStyle/>
                    <a:p>
                      <a:r>
                        <a:rPr lang="en-US" sz="1800" b="1" dirty="0">
                          <a:solidFill>
                            <a:schemeClr val="tx1"/>
                          </a:solidFill>
                          <a:latin typeface="Calibri" panose="020F0502020204030204" pitchFamily="34" charset="0"/>
                          <a:cs typeface="Calibri" panose="020F0502020204030204" pitchFamily="34" charset="0"/>
                        </a:rPr>
                        <a:t>God Focused </a:t>
                      </a:r>
                    </a:p>
                  </a:txBody>
                  <a:tcPr/>
                </a:tc>
                <a:tc>
                  <a:txBody>
                    <a:bodyPr/>
                    <a:lstStyle/>
                    <a:p>
                      <a:r>
                        <a:rPr lang="en-US" sz="1800" b="1" kern="1200" dirty="0">
                          <a:solidFill>
                            <a:schemeClr val="tx1"/>
                          </a:solidFill>
                          <a:latin typeface="Calibri" panose="020F0502020204030204" pitchFamily="34" charset="0"/>
                          <a:ea typeface="+mn-ea"/>
                          <a:cs typeface="Calibri" panose="020F0502020204030204" pitchFamily="34" charset="0"/>
                        </a:rPr>
                        <a:t>Self &amp; Others Focused</a:t>
                      </a:r>
                      <a:endParaRPr lang="en-US" sz="1800" b="1"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08882259"/>
                  </a:ext>
                </a:extLst>
              </a:tr>
              <a:tr h="376869">
                <a:tc>
                  <a:txBody>
                    <a:bodyPr/>
                    <a:lstStyle/>
                    <a:p>
                      <a:r>
                        <a:rPr lang="en-US" sz="1800" b="1" dirty="0">
                          <a:latin typeface="Calibri" panose="020F0502020204030204" pitchFamily="34" charset="0"/>
                          <a:cs typeface="Calibri" panose="020F0502020204030204" pitchFamily="34" charset="0"/>
                        </a:rPr>
                        <a:t>Taught by God through His Spirit </a:t>
                      </a:r>
                    </a:p>
                  </a:txBody>
                  <a:tcPr/>
                </a:tc>
                <a:tc>
                  <a:txBody>
                    <a:bodyPr/>
                    <a:lstStyle/>
                    <a:p>
                      <a:r>
                        <a:rPr lang="en-US" sz="1800" b="1" dirty="0">
                          <a:latin typeface="Calibri" panose="020F0502020204030204" pitchFamily="34" charset="0"/>
                          <a:cs typeface="Calibri" panose="020F0502020204030204" pitchFamily="34" charset="0"/>
                        </a:rPr>
                        <a:t>Taught by family of origin</a:t>
                      </a:r>
                    </a:p>
                  </a:txBody>
                  <a:tcPr/>
                </a:tc>
                <a:extLst>
                  <a:ext uri="{0D108BD9-81ED-4DB2-BD59-A6C34878D82A}">
                    <a16:rowId xmlns:a16="http://schemas.microsoft.com/office/drawing/2014/main" val="3470921289"/>
                  </a:ext>
                </a:extLst>
              </a:tr>
              <a:tr h="376869">
                <a:tc>
                  <a:txBody>
                    <a:bodyPr/>
                    <a:lstStyle/>
                    <a:p>
                      <a:r>
                        <a:rPr lang="en-US" sz="1800" b="1" dirty="0">
                          <a:latin typeface="Calibri" panose="020F0502020204030204" pitchFamily="34" charset="0"/>
                          <a:cs typeface="Calibri" panose="020F0502020204030204" pitchFamily="34" charset="0"/>
                        </a:rPr>
                        <a:t>Everlasting resource, renewed daily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Calibri" panose="020F0502020204030204" pitchFamily="34" charset="0"/>
                          <a:cs typeface="Calibri" panose="020F0502020204030204" pitchFamily="34" charset="0"/>
                        </a:rPr>
                        <a:t>Limited resource, grows weary</a:t>
                      </a:r>
                    </a:p>
                  </a:txBody>
                  <a:tcPr/>
                </a:tc>
                <a:extLst>
                  <a:ext uri="{0D108BD9-81ED-4DB2-BD59-A6C34878D82A}">
                    <a16:rowId xmlns:a16="http://schemas.microsoft.com/office/drawing/2014/main" val="2547859985"/>
                  </a:ext>
                </a:extLst>
              </a:tr>
              <a:tr h="376869">
                <a:tc>
                  <a:txBody>
                    <a:bodyPr/>
                    <a:lstStyle/>
                    <a:p>
                      <a:r>
                        <a:rPr lang="en-US" sz="1800" b="1" dirty="0">
                          <a:latin typeface="Calibri" panose="020F0502020204030204" pitchFamily="34" charset="0"/>
                          <a:cs typeface="Calibri" panose="020F0502020204030204" pitchFamily="34" charset="0"/>
                        </a:rPr>
                        <a:t>Motivated by gratitude for God’s love </a:t>
                      </a:r>
                    </a:p>
                  </a:txBody>
                  <a:tcPr/>
                </a:tc>
                <a:tc>
                  <a:txBody>
                    <a:bodyPr/>
                    <a:lstStyle/>
                    <a:p>
                      <a:r>
                        <a:rPr lang="en-US" sz="1800" b="1" dirty="0">
                          <a:latin typeface="Calibri" panose="020F0502020204030204" pitchFamily="34" charset="0"/>
                          <a:cs typeface="Calibri" panose="020F0502020204030204" pitchFamily="34" charset="0"/>
                        </a:rPr>
                        <a:t>Motivated by emotions (positive &amp; negative)</a:t>
                      </a:r>
                    </a:p>
                  </a:txBody>
                  <a:tcPr/>
                </a:tc>
                <a:extLst>
                  <a:ext uri="{0D108BD9-81ED-4DB2-BD59-A6C34878D82A}">
                    <a16:rowId xmlns:a16="http://schemas.microsoft.com/office/drawing/2014/main" val="265042534"/>
                  </a:ext>
                </a:extLst>
              </a:tr>
              <a:tr h="3768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latin typeface="Calibri" panose="020F0502020204030204" pitchFamily="34" charset="0"/>
                          <a:ea typeface="+mn-ea"/>
                          <a:cs typeface="Calibri" panose="020F0502020204030204" pitchFamily="34" charset="0"/>
                        </a:rPr>
                        <a:t>Humility (I need God / teachable)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Calibri" panose="020F0502020204030204" pitchFamily="34" charset="0"/>
                          <a:cs typeface="Calibri" panose="020F0502020204030204" pitchFamily="34" charset="0"/>
                        </a:rPr>
                        <a:t>Pride (I’ve got this / unteachable)</a:t>
                      </a:r>
                    </a:p>
                  </a:txBody>
                  <a:tcPr/>
                </a:tc>
                <a:extLst>
                  <a:ext uri="{0D108BD9-81ED-4DB2-BD59-A6C34878D82A}">
                    <a16:rowId xmlns:a16="http://schemas.microsoft.com/office/drawing/2014/main" val="2804618464"/>
                  </a:ext>
                </a:extLst>
              </a:tr>
              <a:tr h="376869">
                <a:tc>
                  <a:txBody>
                    <a:bodyPr/>
                    <a:lstStyle/>
                    <a:p>
                      <a:r>
                        <a:rPr lang="en-US" sz="1800" b="1" dirty="0">
                          <a:solidFill>
                            <a:schemeClr val="tx1"/>
                          </a:solidFill>
                          <a:latin typeface="Calibri" panose="020F0502020204030204" pitchFamily="34" charset="0"/>
                          <a:cs typeface="Calibri" panose="020F0502020204030204" pitchFamily="34" charset="0"/>
                        </a:rPr>
                        <a:t>God first for needs</a:t>
                      </a:r>
                    </a:p>
                  </a:txBody>
                  <a:tcPr/>
                </a:tc>
                <a:tc>
                  <a:txBody>
                    <a:bodyPr/>
                    <a:lstStyle/>
                    <a:p>
                      <a:r>
                        <a:rPr lang="en-US" sz="1800" b="1" dirty="0">
                          <a:solidFill>
                            <a:schemeClr val="tx1"/>
                          </a:solidFill>
                          <a:latin typeface="Calibri" panose="020F0502020204030204" pitchFamily="34" charset="0"/>
                          <a:cs typeface="Calibri" panose="020F0502020204030204" pitchFamily="34" charset="0"/>
                        </a:rPr>
                        <a:t>People first for needs</a:t>
                      </a:r>
                    </a:p>
                  </a:txBody>
                  <a:tcPr/>
                </a:tc>
                <a:extLst>
                  <a:ext uri="{0D108BD9-81ED-4DB2-BD59-A6C34878D82A}">
                    <a16:rowId xmlns:a16="http://schemas.microsoft.com/office/drawing/2014/main" val="749112277"/>
                  </a:ext>
                </a:extLst>
              </a:tr>
              <a:tr h="376869">
                <a:tc>
                  <a:txBody>
                    <a:bodyPr/>
                    <a:lstStyle/>
                    <a:p>
                      <a:r>
                        <a:rPr lang="en-US" sz="1800" b="1" dirty="0">
                          <a:latin typeface="Calibri" panose="020F0502020204030204" pitchFamily="34" charset="0"/>
                          <a:cs typeface="Calibri" panose="020F0502020204030204" pitchFamily="34" charset="0"/>
                        </a:rPr>
                        <a:t>Grace conscious</a:t>
                      </a:r>
                    </a:p>
                  </a:txBody>
                  <a:tcPr/>
                </a:tc>
                <a:tc>
                  <a:txBody>
                    <a:bodyPr/>
                    <a:lstStyle/>
                    <a:p>
                      <a:r>
                        <a:rPr lang="en-US" sz="1800" b="1" dirty="0">
                          <a:latin typeface="Calibri" panose="020F0502020204030204" pitchFamily="34" charset="0"/>
                          <a:cs typeface="Calibri" panose="020F0502020204030204" pitchFamily="34" charset="0"/>
                        </a:rPr>
                        <a:t>Sin conscious </a:t>
                      </a:r>
                    </a:p>
                  </a:txBody>
                  <a:tcPr/>
                </a:tc>
                <a:extLst>
                  <a:ext uri="{0D108BD9-81ED-4DB2-BD59-A6C34878D82A}">
                    <a16:rowId xmlns:a16="http://schemas.microsoft.com/office/drawing/2014/main" val="1926615179"/>
                  </a:ext>
                </a:extLst>
              </a:tr>
              <a:tr h="376869">
                <a:tc>
                  <a:txBody>
                    <a:bodyPr/>
                    <a:lstStyle/>
                    <a:p>
                      <a:r>
                        <a:rPr lang="en-US" sz="1800" b="1" dirty="0">
                          <a:latin typeface="Calibri" panose="020F0502020204030204" pitchFamily="34" charset="0"/>
                          <a:cs typeface="Calibri" panose="020F0502020204030204" pitchFamily="34" charset="0"/>
                        </a:rPr>
                        <a:t>Focused on serving</a:t>
                      </a:r>
                    </a:p>
                  </a:txBody>
                  <a:tcPr/>
                </a:tc>
                <a:tc>
                  <a:txBody>
                    <a:bodyPr/>
                    <a:lstStyle/>
                    <a:p>
                      <a:r>
                        <a:rPr lang="en-US" sz="1800" b="1" dirty="0">
                          <a:latin typeface="Calibri" panose="020F0502020204030204" pitchFamily="34" charset="0"/>
                          <a:cs typeface="Calibri" panose="020F0502020204030204" pitchFamily="34" charset="0"/>
                        </a:rPr>
                        <a:t>Focused on being served</a:t>
                      </a:r>
                    </a:p>
                  </a:txBody>
                  <a:tcPr/>
                </a:tc>
                <a:extLst>
                  <a:ext uri="{0D108BD9-81ED-4DB2-BD59-A6C34878D82A}">
                    <a16:rowId xmlns:a16="http://schemas.microsoft.com/office/drawing/2014/main" val="1054229203"/>
                  </a:ext>
                </a:extLst>
              </a:tr>
              <a:tr h="376869">
                <a:tc>
                  <a:txBody>
                    <a:bodyPr/>
                    <a:lstStyle/>
                    <a:p>
                      <a:r>
                        <a:rPr lang="en-US" sz="1800" b="1" dirty="0">
                          <a:latin typeface="Calibri" panose="020F0502020204030204" pitchFamily="34" charset="0"/>
                          <a:cs typeface="Calibri" panose="020F0502020204030204" pitchFamily="34" charset="0"/>
                        </a:rPr>
                        <a:t>Based on the Word’s wisdom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Calibri" panose="020F0502020204030204" pitchFamily="34" charset="0"/>
                          <a:cs typeface="Calibri" panose="020F0502020204030204" pitchFamily="34" charset="0"/>
                        </a:rPr>
                        <a:t>Based on World’s wisdom</a:t>
                      </a:r>
                    </a:p>
                  </a:txBody>
                  <a:tcPr/>
                </a:tc>
                <a:extLst>
                  <a:ext uri="{0D108BD9-81ED-4DB2-BD59-A6C34878D82A}">
                    <a16:rowId xmlns:a16="http://schemas.microsoft.com/office/drawing/2014/main" val="629353710"/>
                  </a:ext>
                </a:extLst>
              </a:tr>
              <a:tr h="376869">
                <a:tc>
                  <a:txBody>
                    <a:bodyPr/>
                    <a:lstStyle/>
                    <a:p>
                      <a:r>
                        <a:rPr lang="en-US" sz="1800" b="1" dirty="0">
                          <a:latin typeface="Calibri" panose="020F0502020204030204" pitchFamily="34" charset="0"/>
                          <a:cs typeface="Calibri" panose="020F0502020204030204" pitchFamily="34" charset="0"/>
                        </a:rPr>
                        <a:t>Never changes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Calibri" panose="020F0502020204030204" pitchFamily="34" charset="0"/>
                          <a:cs typeface="Calibri" panose="020F0502020204030204" pitchFamily="34" charset="0"/>
                        </a:rPr>
                        <a:t>Always changing</a:t>
                      </a:r>
                    </a:p>
                  </a:txBody>
                  <a:tcPr/>
                </a:tc>
                <a:extLst>
                  <a:ext uri="{0D108BD9-81ED-4DB2-BD59-A6C34878D82A}">
                    <a16:rowId xmlns:a16="http://schemas.microsoft.com/office/drawing/2014/main" val="93757560"/>
                  </a:ext>
                </a:extLst>
              </a:tr>
              <a:tr h="376869">
                <a:tc>
                  <a:txBody>
                    <a:bodyPr/>
                    <a:lstStyle/>
                    <a:p>
                      <a:r>
                        <a:rPr lang="en-US" sz="1800" b="1" dirty="0">
                          <a:latin typeface="Calibri" panose="020F0502020204030204" pitchFamily="34" charset="0"/>
                          <a:cs typeface="Calibri" panose="020F0502020204030204" pitchFamily="34" charset="0"/>
                        </a:rPr>
                        <a:t>Based on a decision (Truth we believe)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Calibri" panose="020F0502020204030204" pitchFamily="34" charset="0"/>
                          <a:cs typeface="Calibri" panose="020F0502020204030204" pitchFamily="34" charset="0"/>
                        </a:rPr>
                        <a:t>Based on what others do</a:t>
                      </a:r>
                    </a:p>
                  </a:txBody>
                  <a:tcPr/>
                </a:tc>
                <a:extLst>
                  <a:ext uri="{0D108BD9-81ED-4DB2-BD59-A6C34878D82A}">
                    <a16:rowId xmlns:a16="http://schemas.microsoft.com/office/drawing/2014/main" val="4269029537"/>
                  </a:ext>
                </a:extLst>
              </a:tr>
            </a:tbl>
          </a:graphicData>
        </a:graphic>
      </p:graphicFrame>
      <p:sp>
        <p:nvSpPr>
          <p:cNvPr id="9" name="Slide Number Placeholder 7">
            <a:extLst>
              <a:ext uri="{FF2B5EF4-FFF2-40B4-BE49-F238E27FC236}">
                <a16:creationId xmlns:a16="http://schemas.microsoft.com/office/drawing/2014/main" id="{09DAFDB8-5BD5-484A-BD28-40826110B00C}"/>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23</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315045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52A20-968F-417A-B845-E7B4C5E0C752}"/>
              </a:ext>
            </a:extLst>
          </p:cNvPr>
          <p:cNvSpPr>
            <a:spLocks noGrp="1"/>
          </p:cNvSpPr>
          <p:nvPr>
            <p:ph type="title"/>
          </p:nvPr>
        </p:nvSpPr>
        <p:spPr>
          <a:xfrm>
            <a:off x="685801" y="2251363"/>
            <a:ext cx="9469581" cy="1151965"/>
          </a:xfrm>
        </p:spPr>
        <p:txBody>
          <a:bodyPr/>
          <a:lstStyle/>
          <a:p>
            <a:pPr algn="ctr"/>
            <a:r>
              <a:rPr lang="en-US" dirty="0">
                <a:latin typeface="Calibri" panose="020F0502020204030204" pitchFamily="34" charset="0"/>
                <a:cs typeface="Calibri" panose="020F0502020204030204" pitchFamily="34" charset="0"/>
              </a:rPr>
              <a:t>End</a:t>
            </a:r>
          </a:p>
        </p:txBody>
      </p:sp>
      <p:sp>
        <p:nvSpPr>
          <p:cNvPr id="7" name="Slide Number Placeholder 7">
            <a:extLst>
              <a:ext uri="{FF2B5EF4-FFF2-40B4-BE49-F238E27FC236}">
                <a16:creationId xmlns:a16="http://schemas.microsoft.com/office/drawing/2014/main" id="{BA8ED7DE-8CD3-4A91-B663-9E96A5BE6AA5}"/>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24</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4357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CE7B3-F009-425D-8D21-A8E4BC5B7E99}"/>
              </a:ext>
            </a:extLst>
          </p:cNvPr>
          <p:cNvSpPr>
            <a:spLocks noGrp="1"/>
          </p:cNvSpPr>
          <p:nvPr>
            <p:ph type="ctrTitle"/>
          </p:nvPr>
        </p:nvSpPr>
        <p:spPr>
          <a:xfrm rot="21420000">
            <a:off x="891201" y="1508053"/>
            <a:ext cx="9755187" cy="2766528"/>
          </a:xfrm>
        </p:spPr>
        <p:txBody>
          <a:bodyPr>
            <a:normAutofit fontScale="90000"/>
          </a:bodyPr>
          <a:lstStyle/>
          <a:p>
            <a:pPr>
              <a:lnSpc>
                <a:spcPct val="107000"/>
              </a:lnSpc>
              <a:spcBef>
                <a:spcPts val="0"/>
              </a:spcBef>
              <a:spcAft>
                <a:spcPts val="800"/>
              </a:spcAft>
            </a:pPr>
            <a:br>
              <a:rPr lang="en-US" sz="4000" dirty="0">
                <a:effectLst/>
                <a:latin typeface="Calibri" panose="020F0502020204030204" pitchFamily="34" charset="0"/>
                <a:ea typeface="Calibri" panose="020F0502020204030204" pitchFamily="34" charset="0"/>
                <a:cs typeface="Times New Roman" panose="02020603050405020304" pitchFamily="18" charset="0"/>
              </a:rPr>
            </a:br>
            <a:br>
              <a:rPr lang="en-US" sz="4000" dirty="0">
                <a:effectLst/>
                <a:latin typeface="Calibri" panose="020F0502020204030204" pitchFamily="34" charset="0"/>
                <a:ea typeface="Calibri" panose="020F0502020204030204" pitchFamily="34" charset="0"/>
                <a:cs typeface="Times New Roman" panose="02020603050405020304" pitchFamily="18" charset="0"/>
              </a:rPr>
            </a:br>
            <a:r>
              <a:rPr lang="en-US" sz="4000" dirty="0">
                <a:effectLst/>
                <a:latin typeface="Calibri" panose="020F0502020204030204" pitchFamily="34" charset="0"/>
                <a:ea typeface="Calibri" panose="020F0502020204030204" pitchFamily="34" charset="0"/>
                <a:cs typeface="Times New Roman" panose="02020603050405020304" pitchFamily="18" charset="0"/>
              </a:rPr>
              <a:t>Living </a:t>
            </a:r>
            <a:r>
              <a:rPr lang="en-US" sz="4000" b="1" dirty="0">
                <a:effectLst/>
                <a:latin typeface="Calibri" panose="020F0502020204030204" pitchFamily="34" charset="0"/>
                <a:ea typeface="Calibri" panose="020F0502020204030204" pitchFamily="34" charset="0"/>
                <a:cs typeface="Times New Roman" panose="02020603050405020304" pitchFamily="18" charset="0"/>
              </a:rPr>
              <a:t>Great Commandment Love </a:t>
            </a:r>
            <a:r>
              <a:rPr lang="en-US" sz="4000" dirty="0">
                <a:effectLst/>
                <a:latin typeface="Calibri" panose="020F0502020204030204" pitchFamily="34" charset="0"/>
                <a:ea typeface="Calibri" panose="020F0502020204030204" pitchFamily="34" charset="0"/>
                <a:cs typeface="Times New Roman" panose="02020603050405020304" pitchFamily="18" charset="0"/>
              </a:rPr>
              <a:t>in Our marriages and families</a:t>
            </a:r>
            <a:br>
              <a:rPr lang="en-US" sz="2700" b="1" dirty="0">
                <a:effectLst/>
                <a:latin typeface="Calibri" panose="020F0502020204030204" pitchFamily="34" charset="0"/>
                <a:ea typeface="Calibri" panose="020F0502020204030204" pitchFamily="34" charset="0"/>
                <a:cs typeface="Times New Roman" panose="02020603050405020304" pitchFamily="18" charset="0"/>
              </a:rPr>
            </a:br>
            <a:br>
              <a:rPr lang="en-US" sz="2700" b="1" dirty="0">
                <a:effectLst/>
                <a:latin typeface="Calibri" panose="020F0502020204030204" pitchFamily="34" charset="0"/>
                <a:ea typeface="Calibri" panose="020F0502020204030204" pitchFamily="34" charset="0"/>
                <a:cs typeface="Times New Roman" panose="02020603050405020304" pitchFamily="18" charset="0"/>
              </a:rPr>
            </a:br>
            <a:r>
              <a:rPr lang="en-US" sz="3200" b="1" dirty="0">
                <a:latin typeface="Calibri" panose="020F0502020204030204" pitchFamily="34" charset="0"/>
                <a:ea typeface="Calibri" panose="020F0502020204030204" pitchFamily="34" charset="0"/>
                <a:cs typeface="Times New Roman" panose="02020603050405020304" pitchFamily="18" charset="0"/>
              </a:rPr>
              <a:t>Talk 3  – Blocks to GCL            </a:t>
            </a:r>
            <a:r>
              <a:rPr lang="en-US" sz="3200" b="1"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a:t>
            </a:r>
            <a:br>
              <a:rPr lang="en-US" sz="3200" dirty="0">
                <a:latin typeface="Calibri" panose="020F0502020204030204" pitchFamily="34" charset="0"/>
                <a:ea typeface="Calibri" panose="020F0502020204030204" pitchFamily="34" charset="0"/>
                <a:cs typeface="Times New Roman" panose="02020603050405020304" pitchFamily="18" charset="0"/>
              </a:rPr>
            </a:br>
            <a:r>
              <a:rPr lang="en-US" sz="3200" b="1" dirty="0">
                <a:latin typeface="Calibri" panose="020F0502020204030204" pitchFamily="34" charset="0"/>
                <a:cs typeface="Times New Roman" panose="02020603050405020304" pitchFamily="18" charset="0"/>
              </a:rPr>
              <a:t>blocks to loving God, others &amp; self</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8C87186C-3EFD-4471-9EAB-1FE0559975D3}"/>
              </a:ext>
            </a:extLst>
          </p:cNvPr>
          <p:cNvSpPr>
            <a:spLocks noGrp="1"/>
          </p:cNvSpPr>
          <p:nvPr>
            <p:ph type="subTitle" idx="1"/>
          </p:nvPr>
        </p:nvSpPr>
        <p:spPr/>
        <p:txBody>
          <a:bodyPr/>
          <a:lstStyle/>
          <a:p>
            <a:r>
              <a:rPr lang="en-US" sz="2400" b="1" dirty="0">
                <a:latin typeface="Calibri" panose="020F0502020204030204" pitchFamily="34" charset="0"/>
                <a:cs typeface="Calibri" panose="020F0502020204030204" pitchFamily="34" charset="0"/>
              </a:rPr>
              <a:t>Mo Ranch, June 13-18, 2021</a:t>
            </a:r>
          </a:p>
          <a:p>
            <a:r>
              <a:rPr lang="en-US" sz="2400" b="1" dirty="0">
                <a:latin typeface="Calibri" panose="020F0502020204030204" pitchFamily="34" charset="0"/>
                <a:cs typeface="Calibri" panose="020F0502020204030204" pitchFamily="34" charset="0"/>
              </a:rPr>
              <a:t>John &amp; Deborah moncrief</a:t>
            </a:r>
          </a:p>
        </p:txBody>
      </p:sp>
      <p:pic>
        <p:nvPicPr>
          <p:cNvPr id="4" name="Picture 3" descr="See the source image">
            <a:extLst>
              <a:ext uri="{FF2B5EF4-FFF2-40B4-BE49-F238E27FC236}">
                <a16:creationId xmlns:a16="http://schemas.microsoft.com/office/drawing/2014/main" id="{89BB8620-372A-4B6C-86AD-157B244504E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28176">
            <a:off x="-69664" y="2559189"/>
            <a:ext cx="3746470" cy="2200387"/>
          </a:xfrm>
          <a:prstGeom prst="rect">
            <a:avLst/>
          </a:prstGeom>
          <a:noFill/>
          <a:ln>
            <a:noFill/>
          </a:ln>
        </p:spPr>
      </p:pic>
    </p:spTree>
    <p:extLst>
      <p:ext uri="{BB962C8B-B14F-4D97-AF65-F5344CB8AC3E}">
        <p14:creationId xmlns:p14="http://schemas.microsoft.com/office/powerpoint/2010/main" val="3912870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42EE-C0E5-43D0-9DA9-F583D38D2588}"/>
              </a:ext>
            </a:extLst>
          </p:cNvPr>
          <p:cNvSpPr>
            <a:spLocks noGrp="1"/>
          </p:cNvSpPr>
          <p:nvPr>
            <p:ph type="title"/>
          </p:nvPr>
        </p:nvSpPr>
        <p:spPr>
          <a:xfrm>
            <a:off x="594146" y="86264"/>
            <a:ext cx="11146406" cy="1151965"/>
          </a:xfrm>
        </p:spPr>
        <p:txBody>
          <a:bodyPr>
            <a:noAutofit/>
          </a:bodyPr>
          <a:lstStyle/>
          <a:p>
            <a:pPr marL="0" indent="0">
              <a:spcAft>
                <a:spcPts val="1200"/>
              </a:spcAft>
              <a:tabLst>
                <a:tab pos="457200" algn="l"/>
              </a:tabLst>
            </a:pPr>
            <a:r>
              <a:rPr lang="en-US" sz="2400" b="1"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blocks to </a:t>
            </a:r>
            <a:r>
              <a:rPr lang="en-US" sz="2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loving God, others &amp; self</a:t>
            </a:r>
            <a:br>
              <a:rPr lang="en-US" sz="2400" b="1"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US" sz="3200" b="1" dirty="0">
                <a:effectLst/>
                <a:latin typeface="Calibri" panose="020F0502020204030204" pitchFamily="34" charset="0"/>
                <a:ea typeface="Calibri" panose="020F0502020204030204" pitchFamily="34" charset="0"/>
                <a:cs typeface="Times New Roman" panose="02020603050405020304" pitchFamily="18" charset="0"/>
              </a:rPr>
              <a:t>Blocks to loving god</a:t>
            </a:r>
            <a:endParaRPr lang="en-US" sz="2400" b="1" dirty="0">
              <a:latin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1A3059F-B600-49F0-AF4B-DD62D5BD4A9F}"/>
              </a:ext>
            </a:extLst>
          </p:cNvPr>
          <p:cNvSpPr>
            <a:spLocks noGrp="1"/>
          </p:cNvSpPr>
          <p:nvPr>
            <p:ph idx="1"/>
          </p:nvPr>
        </p:nvSpPr>
        <p:spPr>
          <a:xfrm>
            <a:off x="608702" y="1500995"/>
            <a:ext cx="10396883" cy="3761469"/>
          </a:xfrm>
        </p:spPr>
        <p:txBody>
          <a:bodyPr>
            <a:noAutofit/>
          </a:bodyPr>
          <a:lstStyle/>
          <a:p>
            <a:pPr>
              <a:lnSpc>
                <a:spcPct val="105000"/>
              </a:lnSpc>
              <a:spcBef>
                <a:spcPts val="0"/>
              </a:spcBef>
              <a:tabLst>
                <a:tab pos="914400" algn="l"/>
              </a:tabLst>
            </a:pPr>
            <a:r>
              <a:rPr lang="en-US" sz="2600" b="1" cap="none" dirty="0">
                <a:latin typeface="Calibri" panose="020F0502020204030204" pitchFamily="34" charset="0"/>
              </a:rPr>
              <a:t>Every part of our spiritual journey is either hindered or empowered by: </a:t>
            </a:r>
          </a:p>
          <a:p>
            <a:pPr lvl="1">
              <a:lnSpc>
                <a:spcPct val="105000"/>
              </a:lnSpc>
              <a:spcBef>
                <a:spcPts val="0"/>
              </a:spcBef>
              <a:tabLst>
                <a:tab pos="914400" algn="l"/>
              </a:tabLst>
            </a:pPr>
            <a:r>
              <a:rPr lang="en-US" sz="2400" b="1" cap="none" dirty="0">
                <a:latin typeface="Calibri" panose="020F0502020204030204" pitchFamily="34" charset="0"/>
              </a:rPr>
              <a:t>Our view of God; </a:t>
            </a:r>
          </a:p>
          <a:p>
            <a:pPr lvl="1">
              <a:lnSpc>
                <a:spcPct val="105000"/>
              </a:lnSpc>
              <a:spcBef>
                <a:spcPts val="0"/>
              </a:spcBef>
              <a:tabLst>
                <a:tab pos="914400" algn="l"/>
              </a:tabLst>
            </a:pPr>
            <a:r>
              <a:rPr lang="en-US" sz="2400" b="1" cap="none" dirty="0">
                <a:latin typeface="Calibri" panose="020F0502020204030204" pitchFamily="34" charset="0"/>
              </a:rPr>
              <a:t>Our love of Him; </a:t>
            </a:r>
          </a:p>
          <a:p>
            <a:pPr lvl="1">
              <a:lnSpc>
                <a:spcPct val="105000"/>
              </a:lnSpc>
              <a:spcBef>
                <a:spcPts val="0"/>
              </a:spcBef>
              <a:tabLst>
                <a:tab pos="914400" algn="l"/>
              </a:tabLst>
            </a:pPr>
            <a:r>
              <a:rPr lang="en-US" sz="2400" b="1" cap="none" dirty="0">
                <a:latin typeface="Calibri" panose="020F0502020204030204" pitchFamily="34" charset="0"/>
              </a:rPr>
              <a:t>Our ability to experience His Word; </a:t>
            </a:r>
          </a:p>
          <a:p>
            <a:pPr lvl="1">
              <a:lnSpc>
                <a:spcPct val="105000"/>
              </a:lnSpc>
              <a:spcBef>
                <a:spcPts val="0"/>
              </a:spcBef>
              <a:tabLst>
                <a:tab pos="914400" algn="l"/>
              </a:tabLst>
            </a:pPr>
            <a:r>
              <a:rPr lang="en-US" sz="2400" b="1" cap="none" dirty="0">
                <a:latin typeface="Calibri" panose="020F0502020204030204" pitchFamily="34" charset="0"/>
              </a:rPr>
              <a:t>Our love of other people; </a:t>
            </a:r>
          </a:p>
          <a:p>
            <a:pPr lvl="1">
              <a:lnSpc>
                <a:spcPct val="105000"/>
              </a:lnSpc>
              <a:spcBef>
                <a:spcPts val="0"/>
              </a:spcBef>
              <a:tabLst>
                <a:tab pos="914400" algn="l"/>
              </a:tabLst>
            </a:pPr>
            <a:r>
              <a:rPr lang="en-US" sz="2400" b="1" cap="none" dirty="0">
                <a:latin typeface="Calibri" panose="020F0502020204030204" pitchFamily="34" charset="0"/>
              </a:rPr>
              <a:t>Our heart for evangelism</a:t>
            </a:r>
            <a:r>
              <a:rPr lang="en-US" sz="2400" b="1" cap="none" dirty="0">
                <a:latin typeface="Calibri" panose="020F0502020204030204" pitchFamily="34" charset="0"/>
                <a:cs typeface="Calibri" panose="020F0502020204030204" pitchFamily="34" charset="0"/>
              </a:rPr>
              <a:t>. </a:t>
            </a:r>
            <a:r>
              <a:rPr lang="en-US" sz="2000" b="1" cap="none" baseline="30000" dirty="0">
                <a:latin typeface="Calibri" panose="020F0502020204030204" pitchFamily="34" charset="0"/>
                <a:cs typeface="Calibri" panose="020F0502020204030204" pitchFamily="34" charset="0"/>
              </a:rPr>
              <a:t>*</a:t>
            </a:r>
            <a:endParaRPr lang="en-US" sz="1400" b="1" cap="none" dirty="0">
              <a:latin typeface="Calibri" panose="020F0502020204030204" pitchFamily="34" charset="0"/>
              <a:cs typeface="Calibri" panose="020F0502020204030204" pitchFamily="34" charset="0"/>
            </a:endParaRPr>
          </a:p>
          <a:p>
            <a:pPr marL="342900" lvl="1" indent="-342900">
              <a:spcBef>
                <a:spcPts val="1000"/>
              </a:spcBef>
              <a:tabLst>
                <a:tab pos="914400" algn="l"/>
              </a:tabLst>
            </a:pPr>
            <a:r>
              <a:rPr lang="en-US" sz="2400" b="1" cap="none" dirty="0">
                <a:latin typeface="Calibri" panose="020F0502020204030204" pitchFamily="34" charset="0"/>
                <a:cs typeface="Calibri" panose="020F0502020204030204" pitchFamily="34" charset="0"/>
              </a:rPr>
              <a:t>Our view of God is often based on our relationships with others: very often on our parents, and our earthly fathers, in particular</a:t>
            </a:r>
          </a:p>
          <a:p>
            <a:pPr>
              <a:lnSpc>
                <a:spcPct val="107000"/>
              </a:lnSpc>
              <a:spcBef>
                <a:spcPts val="0"/>
              </a:spcBef>
              <a:spcAft>
                <a:spcPts val="800"/>
              </a:spcAft>
            </a:pPr>
            <a:endParaRPr lang="en-US"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Bef>
                <a:spcPts val="0"/>
              </a:spcBef>
              <a:buSzPct val="100000"/>
              <a:buFont typeface="+mj-lt"/>
              <a:buAutoNum type="arabicPeriod"/>
            </a:pPr>
            <a:endParaRPr lang="en-US" sz="2400" cap="non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86A48F6-F042-4D4C-B8DE-FD903A74002B}"/>
              </a:ext>
            </a:extLst>
          </p:cNvPr>
          <p:cNvSpPr txBox="1"/>
          <p:nvPr/>
        </p:nvSpPr>
        <p:spPr>
          <a:xfrm>
            <a:off x="823823" y="5758933"/>
            <a:ext cx="6133380" cy="369332"/>
          </a:xfrm>
          <a:prstGeom prst="rect">
            <a:avLst/>
          </a:prstGeom>
          <a:noFill/>
        </p:spPr>
        <p:txBody>
          <a:bodyPr wrap="square">
            <a:spAutoFit/>
          </a:bodyPr>
          <a:lstStyle/>
          <a:p>
            <a:r>
              <a:rPr lang="en-US" b="1" dirty="0">
                <a:solidFill>
                  <a:schemeClr val="bg2"/>
                </a:solidFill>
                <a:latin typeface="Calibri" panose="020F0502020204030204" pitchFamily="34" charset="0"/>
                <a:cs typeface="Calibri" panose="020F0502020204030204" pitchFamily="34" charset="0"/>
              </a:rPr>
              <a:t>*   - ‘</a:t>
            </a:r>
            <a:r>
              <a:rPr lang="en-US" sz="1800" b="1" cap="none" dirty="0">
                <a:solidFill>
                  <a:schemeClr val="bg2"/>
                </a:solidFill>
                <a:latin typeface="Calibri" panose="020F0502020204030204" pitchFamily="34" charset="0"/>
                <a:cs typeface="Calibri" panose="020F0502020204030204" pitchFamily="34" charset="0"/>
              </a:rPr>
              <a:t>Relational Foundations’; Relational Press; page 39 </a:t>
            </a:r>
            <a:endParaRPr lang="en-US" dirty="0">
              <a:solidFill>
                <a:schemeClr val="bg2"/>
              </a:solidFill>
            </a:endParaRPr>
          </a:p>
        </p:txBody>
      </p:sp>
      <p:sp>
        <p:nvSpPr>
          <p:cNvPr id="9" name="Slide Number Placeholder 7">
            <a:extLst>
              <a:ext uri="{FF2B5EF4-FFF2-40B4-BE49-F238E27FC236}">
                <a16:creationId xmlns:a16="http://schemas.microsoft.com/office/drawing/2014/main" id="{8BCD897E-78B6-4156-95A0-5D1A3CD64BDB}"/>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26</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3520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F0151C-F139-4D6C-ADA3-1C22B90590CF}"/>
              </a:ext>
            </a:extLst>
          </p:cNvPr>
          <p:cNvSpPr>
            <a:spLocks noGrp="1"/>
          </p:cNvSpPr>
          <p:nvPr>
            <p:ph idx="1"/>
          </p:nvPr>
        </p:nvSpPr>
        <p:spPr>
          <a:xfrm>
            <a:off x="184145" y="1268963"/>
            <a:ext cx="10685868" cy="4273421"/>
          </a:xfrm>
        </p:spPr>
        <p:txBody>
          <a:bodyPr>
            <a:normAutofit/>
          </a:bodyPr>
          <a:lstStyle/>
          <a:p>
            <a:pPr marL="457200" marR="0" lvl="1" indent="0">
              <a:lnSpc>
                <a:spcPct val="105000"/>
              </a:lnSpc>
              <a:spcBef>
                <a:spcPts val="0"/>
              </a:spcBef>
              <a:spcAft>
                <a:spcPts val="0"/>
              </a:spcAft>
              <a:buNone/>
            </a:pPr>
            <a:r>
              <a:rPr lang="en-US" sz="2400" b="1" u="sng" cap="none" dirty="0">
                <a:effectLst/>
                <a:latin typeface="Calibri" panose="020F0502020204030204" pitchFamily="34" charset="0"/>
                <a:ea typeface="Times New Roman" panose="02020603050405020304" pitchFamily="18" charset="0"/>
              </a:rPr>
              <a:t>View of God     </a:t>
            </a:r>
          </a:p>
          <a:p>
            <a:pPr marL="457200" lvl="1" indent="0">
              <a:lnSpc>
                <a:spcPct val="105000"/>
              </a:lnSpc>
              <a:spcBef>
                <a:spcPts val="0"/>
              </a:spcBef>
              <a:buNone/>
            </a:pPr>
            <a:r>
              <a:rPr lang="en-US" sz="2400" b="1" cap="none" dirty="0">
                <a:effectLst/>
                <a:latin typeface="Calibri" panose="020F0502020204030204" pitchFamily="34" charset="0"/>
                <a:ea typeface="Times New Roman" panose="02020603050405020304" pitchFamily="18" charset="0"/>
              </a:rPr>
              <a:t>Is God:</a:t>
            </a:r>
            <a:endParaRPr lang="en-US" sz="2400" b="1" cap="none" dirty="0">
              <a:effectLst/>
              <a:latin typeface="Calibri" panose="020F0502020204030204" pitchFamily="34" charset="0"/>
              <a:ea typeface="Calibri" panose="020F0502020204030204" pitchFamily="34" charset="0"/>
            </a:endParaRPr>
          </a:p>
          <a:p>
            <a:pPr marR="0" lvl="2">
              <a:lnSpc>
                <a:spcPct val="105000"/>
              </a:lnSpc>
              <a:spcBef>
                <a:spcPts val="0"/>
              </a:spcBef>
              <a:spcAft>
                <a:spcPts val="0"/>
              </a:spcAft>
            </a:pPr>
            <a:r>
              <a:rPr lang="en-US" sz="2400" b="1" cap="none" dirty="0">
                <a:latin typeface="Calibri" panose="020F0502020204030204" pitchFamily="34" charset="0"/>
                <a:ea typeface="Times New Roman" panose="02020603050405020304" pitchFamily="18" charset="0"/>
              </a:rPr>
              <a:t>I</a:t>
            </a:r>
            <a:r>
              <a:rPr lang="en-US" sz="2400" b="1" cap="none" dirty="0">
                <a:effectLst/>
                <a:latin typeface="Calibri" panose="020F0502020204030204" pitchFamily="34" charset="0"/>
                <a:ea typeface="Times New Roman" panose="02020603050405020304" pitchFamily="18" charset="0"/>
              </a:rPr>
              <a:t>nspecting you </a:t>
            </a:r>
          </a:p>
          <a:p>
            <a:pPr lvl="3">
              <a:lnSpc>
                <a:spcPct val="105000"/>
              </a:lnSpc>
              <a:spcBef>
                <a:spcPts val="0"/>
              </a:spcBef>
              <a:buSzPct val="100000"/>
              <a:buFont typeface="Symbol" panose="05050102010706020507" pitchFamily="18" charset="2"/>
              <a:buChar char=""/>
            </a:pPr>
            <a:r>
              <a:rPr lang="en-US" sz="2200" b="1" cap="none" dirty="0">
                <a:solidFill>
                  <a:schemeClr val="tx1">
                    <a:lumMod val="65000"/>
                    <a:lumOff val="35000"/>
                  </a:schemeClr>
                </a:solidFill>
                <a:latin typeface="Calibri" panose="020F0502020204030204" pitchFamily="34" charset="0"/>
              </a:rPr>
              <a:t>Are you following the rules </a:t>
            </a:r>
          </a:p>
          <a:p>
            <a:pPr marR="0" lvl="3">
              <a:lnSpc>
                <a:spcPct val="105000"/>
              </a:lnSpc>
              <a:spcBef>
                <a:spcPts val="0"/>
              </a:spcBef>
              <a:spcAft>
                <a:spcPts val="0"/>
              </a:spcAft>
              <a:buSzPct val="100000"/>
              <a:buFont typeface="Symbol" panose="05050102010706020507" pitchFamily="18" charset="2"/>
              <a:buChar char=""/>
            </a:pPr>
            <a:r>
              <a:rPr lang="en-US" sz="2200" b="1" cap="none" dirty="0">
                <a:solidFill>
                  <a:schemeClr val="tx1">
                    <a:lumMod val="65000"/>
                    <a:lumOff val="35000"/>
                  </a:schemeClr>
                </a:solidFill>
                <a:latin typeface="Calibri" panose="020F0502020204030204" pitchFamily="34" charset="0"/>
              </a:rPr>
              <a:t>Task-driven, no relationship; no knowing God</a:t>
            </a:r>
          </a:p>
          <a:p>
            <a:pPr lvl="2">
              <a:lnSpc>
                <a:spcPct val="105000"/>
              </a:lnSpc>
              <a:spcBef>
                <a:spcPts val="0"/>
              </a:spcBef>
            </a:pPr>
            <a:r>
              <a:rPr lang="en-US" sz="2400" b="1" cap="none" dirty="0">
                <a:latin typeface="Calibri" panose="020F0502020204030204" pitchFamily="34" charset="0"/>
              </a:rPr>
              <a:t>Disappointed in you</a:t>
            </a:r>
          </a:p>
          <a:p>
            <a:pPr lvl="3">
              <a:lnSpc>
                <a:spcPct val="105000"/>
              </a:lnSpc>
              <a:spcBef>
                <a:spcPts val="0"/>
              </a:spcBef>
              <a:buSzPct val="100000"/>
              <a:buFont typeface="Symbol" panose="05050102010706020507" pitchFamily="18" charset="2"/>
              <a:buChar char=""/>
            </a:pPr>
            <a:r>
              <a:rPr lang="en-US" sz="2200" b="1" cap="none" dirty="0">
                <a:solidFill>
                  <a:schemeClr val="tx1">
                    <a:lumMod val="65000"/>
                    <a:lumOff val="35000"/>
                  </a:schemeClr>
                </a:solidFill>
                <a:latin typeface="Calibri" panose="020F0502020204030204" pitchFamily="34" charset="0"/>
              </a:rPr>
              <a:t>Parents who shamed you (you are not good enough) </a:t>
            </a:r>
          </a:p>
          <a:p>
            <a:pPr marR="0" lvl="2">
              <a:lnSpc>
                <a:spcPct val="105000"/>
              </a:lnSpc>
              <a:spcBef>
                <a:spcPts val="0"/>
              </a:spcBef>
              <a:spcAft>
                <a:spcPts val="0"/>
              </a:spcAft>
            </a:pPr>
            <a:r>
              <a:rPr lang="en-US" sz="2400" b="1" cap="none" dirty="0">
                <a:latin typeface="Calibri" panose="020F0502020204030204" pitchFamily="34" charset="0"/>
              </a:rPr>
              <a:t>Condemning/judging: prompts fear; steals joy &amp; peace</a:t>
            </a:r>
          </a:p>
          <a:p>
            <a:pPr lvl="2">
              <a:lnSpc>
                <a:spcPct val="105000"/>
              </a:lnSpc>
              <a:spcBef>
                <a:spcPts val="0"/>
              </a:spcBef>
            </a:pPr>
            <a:r>
              <a:rPr lang="en-US" sz="2400" b="1" cap="none" dirty="0">
                <a:latin typeface="Calibri" panose="020F0502020204030204" pitchFamily="34" charset="0"/>
              </a:rPr>
              <a:t>Distant/uncaring -  love is not present; alone</a:t>
            </a:r>
          </a:p>
          <a:p>
            <a:pPr lvl="3">
              <a:lnSpc>
                <a:spcPct val="105000"/>
              </a:lnSpc>
              <a:spcBef>
                <a:spcPts val="0"/>
              </a:spcBef>
              <a:buSzPct val="100000"/>
              <a:buFont typeface="Symbol" panose="05050102010706020507" pitchFamily="18" charset="2"/>
              <a:buChar char=""/>
            </a:pPr>
            <a:r>
              <a:rPr lang="en-US" sz="2200" b="1" cap="none" dirty="0">
                <a:solidFill>
                  <a:schemeClr val="tx1">
                    <a:lumMod val="65000"/>
                    <a:lumOff val="35000"/>
                  </a:schemeClr>
                </a:solidFill>
                <a:latin typeface="Calibri" panose="020F0502020204030204" pitchFamily="34" charset="0"/>
              </a:rPr>
              <a:t>Divorce/single parent – father was not there! </a:t>
            </a:r>
          </a:p>
          <a:p>
            <a:pPr lvl="2">
              <a:lnSpc>
                <a:spcPct val="105000"/>
              </a:lnSpc>
              <a:spcBef>
                <a:spcPts val="0"/>
              </a:spcBef>
              <a:buSzPct val="100000"/>
              <a:buFont typeface="Symbol" panose="05050102010706020507" pitchFamily="18" charset="2"/>
              <a:buChar char=""/>
            </a:pPr>
            <a:r>
              <a:rPr lang="en-US" sz="2400" b="1" cap="none" dirty="0">
                <a:solidFill>
                  <a:srgbClr val="186E35"/>
                </a:solidFill>
                <a:latin typeface="Calibri" panose="020F0502020204030204" pitchFamily="34" charset="0"/>
              </a:rPr>
              <a:t>Excited to be with you; He loves you unconditionally</a:t>
            </a:r>
          </a:p>
          <a:p>
            <a:endParaRPr lang="en-US" dirty="0"/>
          </a:p>
        </p:txBody>
      </p:sp>
      <p:sp>
        <p:nvSpPr>
          <p:cNvPr id="4" name="Title 1">
            <a:extLst>
              <a:ext uri="{FF2B5EF4-FFF2-40B4-BE49-F238E27FC236}">
                <a16:creationId xmlns:a16="http://schemas.microsoft.com/office/drawing/2014/main" id="{3914F2BF-AC7E-44F3-BDE3-3CE6E1CD8609}"/>
              </a:ext>
            </a:extLst>
          </p:cNvPr>
          <p:cNvSpPr>
            <a:spLocks noGrp="1"/>
          </p:cNvSpPr>
          <p:nvPr>
            <p:ph type="title"/>
          </p:nvPr>
        </p:nvSpPr>
        <p:spPr>
          <a:xfrm>
            <a:off x="585519" y="77638"/>
            <a:ext cx="11146406" cy="1151965"/>
          </a:xfrm>
        </p:spPr>
        <p:txBody>
          <a:bodyPr>
            <a:noAutofit/>
          </a:bodyPr>
          <a:lstStyle/>
          <a:p>
            <a:pPr marL="0" indent="0">
              <a:spcAft>
                <a:spcPts val="1200"/>
              </a:spcAft>
              <a:tabLst>
                <a:tab pos="457200" algn="l"/>
              </a:tabLst>
            </a:pPr>
            <a:r>
              <a:rPr lang="en-US" sz="2400" b="1"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blocks to </a:t>
            </a:r>
            <a:r>
              <a:rPr lang="en-US" sz="2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loving God, others &amp; self</a:t>
            </a:r>
            <a:br>
              <a:rPr lang="en-US" sz="2400" b="1"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US" sz="3200" b="1" dirty="0">
                <a:effectLst/>
                <a:latin typeface="Calibri" panose="020F0502020204030204" pitchFamily="34" charset="0"/>
                <a:ea typeface="Calibri" panose="020F0502020204030204" pitchFamily="34" charset="0"/>
                <a:cs typeface="Times New Roman" panose="02020603050405020304" pitchFamily="18" charset="0"/>
              </a:rPr>
              <a:t>Blocks to loving god</a:t>
            </a:r>
            <a:endParaRPr lang="en-US" sz="2400" b="1" dirty="0">
              <a:latin typeface="Calibri" panose="020F0502020204030204" pitchFamily="34" charset="0"/>
              <a:cs typeface="Times New Roman" panose="02020603050405020304" pitchFamily="18" charset="0"/>
            </a:endParaRPr>
          </a:p>
        </p:txBody>
      </p:sp>
      <p:sp>
        <p:nvSpPr>
          <p:cNvPr id="8" name="Slide Number Placeholder 7">
            <a:extLst>
              <a:ext uri="{FF2B5EF4-FFF2-40B4-BE49-F238E27FC236}">
                <a16:creationId xmlns:a16="http://schemas.microsoft.com/office/drawing/2014/main" id="{EB255F91-ADF9-4123-8260-BC5733D1DF65}"/>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27</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6586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42EE-C0E5-43D0-9DA9-F583D38D2588}"/>
              </a:ext>
            </a:extLst>
          </p:cNvPr>
          <p:cNvSpPr>
            <a:spLocks noGrp="1"/>
          </p:cNvSpPr>
          <p:nvPr>
            <p:ph type="title"/>
          </p:nvPr>
        </p:nvSpPr>
        <p:spPr>
          <a:xfrm>
            <a:off x="576893" y="32958"/>
            <a:ext cx="11146406" cy="1151965"/>
          </a:xfrm>
        </p:spPr>
        <p:txBody>
          <a:bodyPr>
            <a:noAutofit/>
          </a:bodyPr>
          <a:lstStyle/>
          <a:p>
            <a:pPr marL="0" indent="0">
              <a:spcAft>
                <a:spcPts val="1200"/>
              </a:spcAft>
              <a:tabLst>
                <a:tab pos="457200" algn="l"/>
              </a:tabLst>
            </a:pPr>
            <a:r>
              <a:rPr lang="en-US" sz="2400" b="1"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blocks to </a:t>
            </a:r>
            <a:r>
              <a:rPr lang="en-US" sz="2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loving God, others &amp; self</a:t>
            </a:r>
            <a:br>
              <a:rPr lang="en-US" sz="2400" b="1"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US" sz="3200" b="1" dirty="0">
                <a:effectLst/>
                <a:latin typeface="Calibri" panose="020F0502020204030204" pitchFamily="34" charset="0"/>
                <a:ea typeface="Calibri" panose="020F0502020204030204" pitchFamily="34" charset="0"/>
                <a:cs typeface="Times New Roman" panose="02020603050405020304" pitchFamily="18" charset="0"/>
              </a:rPr>
              <a:t>Blocks to loving god</a:t>
            </a:r>
            <a:endParaRPr lang="en-US" sz="2400" b="1" dirty="0">
              <a:latin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1A3059F-B600-49F0-AF4B-DD62D5BD4A9F}"/>
              </a:ext>
            </a:extLst>
          </p:cNvPr>
          <p:cNvSpPr>
            <a:spLocks noGrp="1"/>
          </p:cNvSpPr>
          <p:nvPr>
            <p:ph idx="1"/>
          </p:nvPr>
        </p:nvSpPr>
        <p:spPr>
          <a:xfrm>
            <a:off x="580712" y="1256511"/>
            <a:ext cx="10396883" cy="4015286"/>
          </a:xfrm>
        </p:spPr>
        <p:txBody>
          <a:bodyPr>
            <a:noAutofit/>
          </a:bodyPr>
          <a:lstStyle/>
          <a:p>
            <a:pPr marL="0" lvl="1" indent="0">
              <a:spcBef>
                <a:spcPts val="1000"/>
              </a:spcBef>
              <a:buNone/>
              <a:tabLst>
                <a:tab pos="914400" algn="l"/>
              </a:tabLst>
            </a:pPr>
            <a:r>
              <a:rPr lang="en-US" sz="2400" b="1" cap="none" dirty="0">
                <a:solidFill>
                  <a:srgbClr val="333333"/>
                </a:solidFill>
                <a:latin typeface="Calibri" panose="020F0502020204030204" pitchFamily="34" charset="0"/>
                <a:cs typeface="Calibri" panose="020F0502020204030204" pitchFamily="34" charset="0"/>
              </a:rPr>
              <a:t>Due to past pain, we can:</a:t>
            </a:r>
          </a:p>
          <a:p>
            <a:pPr>
              <a:spcBef>
                <a:spcPts val="0"/>
              </a:spcBef>
            </a:pPr>
            <a:r>
              <a:rPr lang="en-US" sz="2400" b="1" cap="non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Direct our underlying anger /emotions from our hurts onto: </a:t>
            </a:r>
          </a:p>
          <a:p>
            <a:pPr marL="800100" lvl="1" indent="-342900">
              <a:spcBef>
                <a:spcPts val="0"/>
              </a:spcBef>
              <a:buSzPct val="100000"/>
              <a:buFont typeface="+mj-lt"/>
              <a:buAutoNum type="arabicPeriod"/>
            </a:pPr>
            <a:r>
              <a:rPr lang="en-US" sz="2200" b="1" cap="none" dirty="0">
                <a:solidFill>
                  <a:srgbClr val="000000"/>
                </a:solidFill>
                <a:latin typeface="Calibri" panose="020F0502020204030204" pitchFamily="34" charset="0"/>
                <a:cs typeface="Calibri" panose="020F0502020204030204" pitchFamily="34" charset="0"/>
              </a:rPr>
              <a:t>God – reject Him</a:t>
            </a:r>
          </a:p>
          <a:p>
            <a:pPr marL="800100" lvl="1" indent="-342900">
              <a:spcBef>
                <a:spcPts val="0"/>
              </a:spcBef>
              <a:buSzPct val="100000"/>
              <a:buFont typeface="+mj-lt"/>
              <a:buAutoNum type="arabicPeriod"/>
            </a:pPr>
            <a:r>
              <a:rPr lang="en-US" sz="2200" b="1" cap="none" dirty="0">
                <a:solidFill>
                  <a:srgbClr val="000000"/>
                </a:solidFill>
                <a:latin typeface="Calibri" panose="020F0502020204030204" pitchFamily="34" charset="0"/>
                <a:ea typeface="Times New Roman" panose="02020603050405020304" pitchFamily="18" charset="0"/>
                <a:cs typeface="Calibri" panose="020F0502020204030204" pitchFamily="34" charset="0"/>
              </a:rPr>
              <a:t>O</a:t>
            </a:r>
            <a:r>
              <a:rPr lang="en-US" sz="2200" b="1" cap="non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urselves </a:t>
            </a:r>
          </a:p>
          <a:p>
            <a:pPr marL="800100" lvl="1" indent="-342900">
              <a:spcBef>
                <a:spcPts val="0"/>
              </a:spcBef>
              <a:buSzPct val="100000"/>
              <a:buFont typeface="+mj-lt"/>
              <a:buAutoNum type="arabicPeriod"/>
            </a:pPr>
            <a:r>
              <a:rPr lang="en-US" sz="2200" b="1" cap="non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a:t>
            </a:r>
            <a:r>
              <a:rPr lang="en-US" sz="2200" b="1" cap="none" dirty="0">
                <a:solidFill>
                  <a:srgbClr val="000000"/>
                </a:solidFill>
                <a:latin typeface="Calibri" panose="020F0502020204030204" pitchFamily="34" charset="0"/>
                <a:ea typeface="Times New Roman" panose="02020603050405020304" pitchFamily="18" charset="0"/>
                <a:cs typeface="Calibri" panose="020F0502020204030204" pitchFamily="34" charset="0"/>
              </a:rPr>
              <a:t>ur mate </a:t>
            </a:r>
            <a:r>
              <a:rPr lang="en-US" sz="2000" b="1" cap="none"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sz="2000" b="1" cap="none" dirty="0">
              <a:solidFill>
                <a:schemeClr val="bg2">
                  <a:lumMod val="50000"/>
                </a:schemeClr>
              </a:solidFill>
              <a:latin typeface="Calibri" panose="020F0502020204030204" pitchFamily="34" charset="0"/>
              <a:ea typeface="Times New Roman" panose="02020603050405020304" pitchFamily="18" charset="0"/>
              <a:cs typeface="Calibri" panose="020F0502020204030204" pitchFamily="34" charset="0"/>
            </a:endParaRPr>
          </a:p>
          <a:p>
            <a:pPr lvl="2">
              <a:spcBef>
                <a:spcPts val="0"/>
              </a:spcBef>
              <a:buSzPct val="100000"/>
            </a:pPr>
            <a:r>
              <a:rPr lang="en-US" sz="2000" b="1" cap="none" dirty="0">
                <a:solidFill>
                  <a:srgbClr val="000000"/>
                </a:solidFill>
                <a:latin typeface="Calibri" panose="020F0502020204030204" pitchFamily="34" charset="0"/>
                <a:ea typeface="Times New Roman" panose="02020603050405020304" pitchFamily="18" charset="0"/>
                <a:cs typeface="Calibri" panose="020F0502020204030204" pitchFamily="34" charset="0"/>
              </a:rPr>
              <a:t>I</a:t>
            </a:r>
            <a:r>
              <a:rPr lang="en-US" sz="2000" b="1" cap="non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nappropriate &amp; destructive</a:t>
            </a:r>
            <a:endParaRPr lang="en-US" sz="2000" b="1" cap="none" dirty="0">
              <a:effectLst/>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r>
              <a:rPr lang="en-US" sz="2400" b="1" cap="none" dirty="0">
                <a:solidFill>
                  <a:srgbClr val="000000"/>
                </a:solidFill>
                <a:latin typeface="Calibri" panose="020F0502020204030204" pitchFamily="34" charset="0"/>
                <a:cs typeface="Calibri" panose="020F0502020204030204" pitchFamily="34" charset="0"/>
              </a:rPr>
              <a:t>Shut-down our heart, which hinders our:</a:t>
            </a:r>
          </a:p>
          <a:p>
            <a:pPr marL="800100" lvl="1" indent="-342900">
              <a:spcBef>
                <a:spcPts val="0"/>
              </a:spcBef>
              <a:buSzPct val="100000"/>
              <a:buFont typeface="+mj-lt"/>
              <a:buAutoNum type="arabicPeriod"/>
            </a:pPr>
            <a:r>
              <a:rPr lang="en-US" sz="2200" b="1" cap="none" dirty="0">
                <a:solidFill>
                  <a:srgbClr val="000000"/>
                </a:solidFill>
                <a:latin typeface="Calibri" panose="020F0502020204030204" pitchFamily="34" charset="0"/>
                <a:cs typeface="Calibri" panose="020F0502020204030204" pitchFamily="34" charset="0"/>
              </a:rPr>
              <a:t>Peace</a:t>
            </a:r>
          </a:p>
          <a:p>
            <a:pPr marL="800100" lvl="1" indent="-342900">
              <a:spcBef>
                <a:spcPts val="0"/>
              </a:spcBef>
              <a:buSzPct val="100000"/>
              <a:buFont typeface="+mj-lt"/>
              <a:buAutoNum type="arabicPeriod"/>
            </a:pPr>
            <a:r>
              <a:rPr lang="en-US" sz="2200" b="1" cap="none" dirty="0">
                <a:solidFill>
                  <a:srgbClr val="000000"/>
                </a:solidFill>
                <a:latin typeface="Calibri" panose="020F0502020204030204" pitchFamily="34" charset="0"/>
                <a:cs typeface="Calibri" panose="020F0502020204030204" pitchFamily="34" charset="0"/>
              </a:rPr>
              <a:t>Joy </a:t>
            </a:r>
          </a:p>
          <a:p>
            <a:pPr marL="800100" lvl="1" indent="-342900">
              <a:spcBef>
                <a:spcPts val="0"/>
              </a:spcBef>
              <a:buSzPct val="100000"/>
              <a:buFont typeface="+mj-lt"/>
              <a:buAutoNum type="arabicPeriod"/>
            </a:pPr>
            <a:r>
              <a:rPr lang="en-US" sz="2200" b="1" cap="none" dirty="0">
                <a:solidFill>
                  <a:srgbClr val="000000"/>
                </a:solidFill>
                <a:latin typeface="Calibri" panose="020F0502020204030204" pitchFamily="34" charset="0"/>
                <a:cs typeface="Calibri" panose="020F0502020204030204" pitchFamily="34" charset="0"/>
              </a:rPr>
              <a:t>Relationships (God &amp; others)</a:t>
            </a:r>
            <a:r>
              <a:rPr lang="en-US" sz="2000" b="1" cap="none" dirty="0">
                <a:solidFill>
                  <a:srgbClr val="000000"/>
                </a:solidFill>
                <a:latin typeface="Calibri" panose="020F0502020204030204" pitchFamily="34" charset="0"/>
                <a:cs typeface="Calibri" panose="020F0502020204030204" pitchFamily="34" charset="0"/>
              </a:rPr>
              <a:t>  </a:t>
            </a:r>
          </a:p>
          <a:p>
            <a:pPr marL="457200" indent="-457200">
              <a:lnSpc>
                <a:spcPct val="107000"/>
              </a:lnSpc>
              <a:spcBef>
                <a:spcPts val="0"/>
              </a:spcBef>
              <a:buSzPct val="100000"/>
              <a:buFont typeface="+mj-lt"/>
              <a:buAutoNum type="arabicPeriod"/>
            </a:pPr>
            <a:endParaRPr lang="en-US" sz="2400" cap="non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5ACFB82-B6D0-4BB6-8C6F-82D675FCAA8F}"/>
              </a:ext>
            </a:extLst>
          </p:cNvPr>
          <p:cNvSpPr txBox="1"/>
          <p:nvPr/>
        </p:nvSpPr>
        <p:spPr>
          <a:xfrm>
            <a:off x="842749" y="5652473"/>
            <a:ext cx="9120116" cy="671915"/>
          </a:xfrm>
          <a:prstGeom prst="rect">
            <a:avLst/>
          </a:prstGeom>
          <a:solidFill>
            <a:srgbClr val="FFFF00"/>
          </a:solidFill>
          <a:ln>
            <a:solidFill>
              <a:schemeClr val="accent1"/>
            </a:solidFill>
          </a:ln>
        </p:spPr>
        <p:txBody>
          <a:bodyPr wrap="square">
            <a:spAutoFit/>
          </a:bodyPr>
          <a:lstStyle/>
          <a:p>
            <a:pPr marL="45720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To better get to love and restore relationships, we</a:t>
            </a:r>
            <a:r>
              <a:rPr lang="en-US" sz="18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must be </a:t>
            </a:r>
            <a:r>
              <a:rPr lang="en-US" sz="1800" b="1" i="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determined</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overcome our pain</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resolve hurts, and remove contempt, anger, rage, and bitterness </a:t>
            </a:r>
            <a:r>
              <a:rPr lang="en-US" sz="1400" b="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Eph 4: 31,32,26</a:t>
            </a:r>
            <a:r>
              <a:rPr lang="en-US" sz="1400" b="1"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lide Number Placeholder 7">
            <a:extLst>
              <a:ext uri="{FF2B5EF4-FFF2-40B4-BE49-F238E27FC236}">
                <a16:creationId xmlns:a16="http://schemas.microsoft.com/office/drawing/2014/main" id="{A7652021-6988-4822-80FC-8959285ADEB7}"/>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28</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405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42EE-C0E5-43D0-9DA9-F583D38D2588}"/>
              </a:ext>
            </a:extLst>
          </p:cNvPr>
          <p:cNvSpPr>
            <a:spLocks noGrp="1"/>
          </p:cNvSpPr>
          <p:nvPr>
            <p:ph type="title"/>
          </p:nvPr>
        </p:nvSpPr>
        <p:spPr>
          <a:xfrm>
            <a:off x="585519" y="77638"/>
            <a:ext cx="11146406" cy="1151965"/>
          </a:xfrm>
        </p:spPr>
        <p:txBody>
          <a:bodyPr>
            <a:noAutofit/>
          </a:bodyPr>
          <a:lstStyle/>
          <a:p>
            <a:pPr marL="0" indent="0">
              <a:spcAft>
                <a:spcPts val="1200"/>
              </a:spcAft>
              <a:tabLst>
                <a:tab pos="457200" algn="l"/>
              </a:tabLst>
            </a:pPr>
            <a:r>
              <a:rPr lang="en-US" sz="2400" b="1"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blocks to </a:t>
            </a:r>
            <a:r>
              <a:rPr lang="en-US" sz="2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loving God, others &amp; self</a:t>
            </a:r>
            <a:br>
              <a:rPr lang="en-US" sz="2400" b="1"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US" sz="3200" b="1" dirty="0">
                <a:effectLst/>
                <a:latin typeface="Calibri" panose="020F0502020204030204" pitchFamily="34" charset="0"/>
                <a:ea typeface="Calibri" panose="020F0502020204030204" pitchFamily="34" charset="0"/>
                <a:cs typeface="Times New Roman" panose="02020603050405020304" pitchFamily="18" charset="0"/>
              </a:rPr>
              <a:t>Blocks to loving god</a:t>
            </a:r>
            <a:endParaRPr lang="en-US" sz="2400" b="1" dirty="0">
              <a:latin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1A3059F-B600-49F0-AF4B-DD62D5BD4A9F}"/>
              </a:ext>
            </a:extLst>
          </p:cNvPr>
          <p:cNvSpPr>
            <a:spLocks noGrp="1"/>
          </p:cNvSpPr>
          <p:nvPr>
            <p:ph idx="1"/>
          </p:nvPr>
        </p:nvSpPr>
        <p:spPr>
          <a:xfrm>
            <a:off x="608702" y="1466490"/>
            <a:ext cx="10396883" cy="3890513"/>
          </a:xfrm>
        </p:spPr>
        <p:txBody>
          <a:bodyPr>
            <a:noAutofit/>
          </a:bodyPr>
          <a:lstStyle/>
          <a:p>
            <a:pPr marL="0" marR="0" lvl="0" indent="0">
              <a:lnSpc>
                <a:spcPct val="105000"/>
              </a:lnSpc>
              <a:spcBef>
                <a:spcPts val="0"/>
              </a:spcBef>
              <a:spcAft>
                <a:spcPts val="800"/>
              </a:spcAft>
              <a:buNone/>
            </a:pPr>
            <a:r>
              <a:rPr lang="en-US" sz="2800" b="1" cap="none" dirty="0">
                <a:effectLst/>
                <a:latin typeface="Calibri" panose="020F0502020204030204" pitchFamily="34" charset="0"/>
                <a:ea typeface="Calibri" panose="020F0502020204030204" pitchFamily="34" charset="0"/>
                <a:cs typeface="Calibri" panose="020F0502020204030204" pitchFamily="34" charset="0"/>
              </a:rPr>
              <a:t>What has distorted your view of God?  </a:t>
            </a:r>
          </a:p>
          <a:p>
            <a:pPr>
              <a:lnSpc>
                <a:spcPct val="105000"/>
              </a:lnSpc>
              <a:spcBef>
                <a:spcPts val="0"/>
              </a:spcBef>
              <a:spcAft>
                <a:spcPts val="800"/>
              </a:spcAft>
            </a:pPr>
            <a:r>
              <a:rPr lang="en-US" sz="2800" b="1" cap="none" dirty="0">
                <a:effectLst/>
                <a:latin typeface="Calibri" panose="020F0502020204030204" pitchFamily="34" charset="0"/>
                <a:ea typeface="Calibri" panose="020F0502020204030204" pitchFamily="34" charset="0"/>
                <a:cs typeface="Calibri" panose="020F0502020204030204" pitchFamily="34" charset="0"/>
              </a:rPr>
              <a:t>Hurts</a:t>
            </a:r>
          </a:p>
          <a:p>
            <a:pPr>
              <a:lnSpc>
                <a:spcPct val="105000"/>
              </a:lnSpc>
              <a:spcBef>
                <a:spcPts val="0"/>
              </a:spcBef>
              <a:spcAft>
                <a:spcPts val="800"/>
              </a:spcAft>
            </a:pPr>
            <a:r>
              <a:rPr lang="en-US" sz="2800" b="1" cap="none" dirty="0">
                <a:latin typeface="Calibri" panose="020F0502020204030204" pitchFamily="34" charset="0"/>
                <a:ea typeface="Calibri" panose="020F0502020204030204" pitchFamily="34" charset="0"/>
                <a:cs typeface="Calibri" panose="020F0502020204030204" pitchFamily="34" charset="0"/>
              </a:rPr>
              <a:t>R</a:t>
            </a:r>
            <a:r>
              <a:rPr lang="en-US" sz="2800" b="1" cap="none" dirty="0">
                <a:effectLst/>
                <a:latin typeface="Calibri" panose="020F0502020204030204" pitchFamily="34" charset="0"/>
                <a:ea typeface="Calibri" panose="020F0502020204030204" pitchFamily="34" charset="0"/>
                <a:cs typeface="Calibri" panose="020F0502020204030204" pitchFamily="34" charset="0"/>
              </a:rPr>
              <a:t>ejection</a:t>
            </a:r>
          </a:p>
          <a:p>
            <a:pPr>
              <a:lnSpc>
                <a:spcPct val="105000"/>
              </a:lnSpc>
              <a:spcBef>
                <a:spcPts val="0"/>
              </a:spcBef>
              <a:spcAft>
                <a:spcPts val="800"/>
              </a:spcAft>
            </a:pPr>
            <a:r>
              <a:rPr lang="en-US" sz="2800" b="1" cap="none" dirty="0">
                <a:latin typeface="Calibri" panose="020F0502020204030204" pitchFamily="34" charset="0"/>
                <a:ea typeface="Calibri" panose="020F0502020204030204" pitchFamily="34" charset="0"/>
                <a:cs typeface="Calibri" panose="020F0502020204030204" pitchFamily="34" charset="0"/>
              </a:rPr>
              <a:t>R</a:t>
            </a:r>
            <a:r>
              <a:rPr lang="en-US" sz="2800" b="1" cap="none" dirty="0">
                <a:effectLst/>
                <a:latin typeface="Calibri" panose="020F0502020204030204" pitchFamily="34" charset="0"/>
                <a:ea typeface="Calibri" panose="020F0502020204030204" pitchFamily="34" charset="0"/>
                <a:cs typeface="Calibri" panose="020F0502020204030204" pitchFamily="34" charset="0"/>
              </a:rPr>
              <a:t>idicule</a:t>
            </a:r>
          </a:p>
          <a:p>
            <a:pPr>
              <a:lnSpc>
                <a:spcPct val="105000"/>
              </a:lnSpc>
              <a:spcBef>
                <a:spcPts val="0"/>
              </a:spcBef>
              <a:spcAft>
                <a:spcPts val="800"/>
              </a:spcAft>
            </a:pPr>
            <a:r>
              <a:rPr lang="en-US" sz="2800" b="1" cap="none" dirty="0">
                <a:latin typeface="Calibri" panose="020F0502020204030204" pitchFamily="34" charset="0"/>
                <a:ea typeface="Calibri" panose="020F0502020204030204" pitchFamily="34" charset="0"/>
                <a:cs typeface="Calibri" panose="020F0502020204030204" pitchFamily="34" charset="0"/>
              </a:rPr>
              <a:t>S</a:t>
            </a:r>
            <a:r>
              <a:rPr lang="en-US" sz="2800" b="1" cap="none" dirty="0">
                <a:effectLst/>
                <a:latin typeface="Calibri" panose="020F0502020204030204" pitchFamily="34" charset="0"/>
                <a:ea typeface="Calibri" panose="020F0502020204030204" pitchFamily="34" charset="0"/>
                <a:cs typeface="Calibri" panose="020F0502020204030204" pitchFamily="34" charset="0"/>
              </a:rPr>
              <a:t>hame by others/your parents/your dad/self</a:t>
            </a:r>
          </a:p>
          <a:p>
            <a:pPr>
              <a:lnSpc>
                <a:spcPct val="105000"/>
              </a:lnSpc>
              <a:spcBef>
                <a:spcPts val="0"/>
              </a:spcBef>
              <a:spcAft>
                <a:spcPts val="800"/>
              </a:spcAft>
            </a:pPr>
            <a:r>
              <a:rPr lang="en-US" sz="2800" b="1" cap="none" dirty="0">
                <a:latin typeface="Calibri" panose="020F0502020204030204" pitchFamily="34" charset="0"/>
                <a:ea typeface="Calibri" panose="020F0502020204030204" pitchFamily="34" charset="0"/>
                <a:cs typeface="Calibri" panose="020F0502020204030204" pitchFamily="34" charset="0"/>
              </a:rPr>
              <a:t>Fear of failure/disappointment</a:t>
            </a:r>
            <a:endParaRPr lang="en-US" sz="2800" cap="none" dirty="0">
              <a:effectLst/>
              <a:latin typeface="Calibri" panose="020F0502020204030204" pitchFamily="34" charset="0"/>
              <a:ea typeface="Calibri" panose="020F0502020204030204" pitchFamily="34" charset="0"/>
            </a:endParaRPr>
          </a:p>
          <a:p>
            <a:pPr>
              <a:lnSpc>
                <a:spcPct val="107000"/>
              </a:lnSpc>
              <a:spcBef>
                <a:spcPts val="0"/>
              </a:spcBef>
              <a:spcAft>
                <a:spcPts val="800"/>
              </a:spcAft>
            </a:pPr>
            <a:endParaRPr lang="en-US"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Bef>
                <a:spcPts val="0"/>
              </a:spcBef>
              <a:buSzPct val="100000"/>
              <a:buFont typeface="+mj-lt"/>
              <a:buAutoNum type="arabicPeriod"/>
            </a:pPr>
            <a:endParaRPr lang="en-US" sz="2400" cap="non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Slide Number Placeholder 7">
            <a:extLst>
              <a:ext uri="{FF2B5EF4-FFF2-40B4-BE49-F238E27FC236}">
                <a16:creationId xmlns:a16="http://schemas.microsoft.com/office/drawing/2014/main" id="{EDABAD1A-E48A-4060-A6E2-96FCD758253C}"/>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29</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5269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CF4E8-0444-4E50-AAE7-3E1DB653FE2A}"/>
              </a:ext>
            </a:extLst>
          </p:cNvPr>
          <p:cNvSpPr>
            <a:spLocks noGrp="1"/>
          </p:cNvSpPr>
          <p:nvPr>
            <p:ph type="title"/>
          </p:nvPr>
        </p:nvSpPr>
        <p:spPr>
          <a:xfrm>
            <a:off x="914400" y="1"/>
            <a:ext cx="10241280" cy="1078302"/>
          </a:xfrm>
        </p:spPr>
        <p:txBody>
          <a:bodyPr>
            <a:norm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The Great Commandment</a:t>
            </a:r>
            <a:endParaRPr lang="en-US" sz="3600" dirty="0"/>
          </a:p>
        </p:txBody>
      </p:sp>
      <p:sp>
        <p:nvSpPr>
          <p:cNvPr id="3" name="Content Placeholder 2">
            <a:extLst>
              <a:ext uri="{FF2B5EF4-FFF2-40B4-BE49-F238E27FC236}">
                <a16:creationId xmlns:a16="http://schemas.microsoft.com/office/drawing/2014/main" id="{8287BF82-350D-4F9B-86CF-1833DC1037E9}"/>
              </a:ext>
            </a:extLst>
          </p:cNvPr>
          <p:cNvSpPr>
            <a:spLocks noGrp="1"/>
          </p:cNvSpPr>
          <p:nvPr>
            <p:ph idx="1"/>
          </p:nvPr>
        </p:nvSpPr>
        <p:spPr>
          <a:xfrm>
            <a:off x="940279" y="1085850"/>
            <a:ext cx="10215401" cy="4152900"/>
          </a:xfrm>
          <a:noFill/>
          <a:ln>
            <a:noFill/>
          </a:ln>
        </p:spPr>
        <p:txBody>
          <a:bodyPr>
            <a:normAutofit lnSpcReduction="10000"/>
          </a:bodyPr>
          <a:lstStyle/>
          <a:p>
            <a:pPr marL="0" marR="0" indent="0">
              <a:lnSpc>
                <a:spcPct val="107000"/>
              </a:lnSpc>
              <a:spcBef>
                <a:spcPts val="0"/>
              </a:spcBef>
              <a:spcAft>
                <a:spcPts val="800"/>
              </a:spcAft>
              <a:buNone/>
            </a:pPr>
            <a:r>
              <a:rPr lang="en-US" sz="2800" b="1" i="1" cap="none"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Matt 22: 37-40  </a:t>
            </a:r>
          </a:p>
          <a:p>
            <a:pPr marL="0" marR="0" indent="0">
              <a:lnSpc>
                <a:spcPct val="107000"/>
              </a:lnSpc>
              <a:spcBef>
                <a:spcPts val="0"/>
              </a:spcBef>
              <a:spcAft>
                <a:spcPts val="800"/>
              </a:spcAft>
              <a:buNone/>
            </a:pPr>
            <a:r>
              <a:rPr lang="en-US" sz="2800" b="1" i="1" cap="none"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A Pharisee, an expert in the law, tested Jesus, with this question: ‘Teacher, which is the greatest commandment in the Law?’   </a:t>
            </a:r>
            <a:endParaRPr lang="en-US" sz="2800" b="1" cap="none"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b="1" i="1" cap="none" dirty="0">
                <a:solidFill>
                  <a:schemeClr val="tx1">
                    <a:lumMod val="65000"/>
                    <a:lumOff val="35000"/>
                  </a:schemeClr>
                </a:solidFill>
                <a:effectLst/>
                <a:latin typeface="Calibri" panose="020F0502020204030204" pitchFamily="34" charset="0"/>
                <a:ea typeface="Calibri" panose="020F0502020204030204" pitchFamily="34" charset="0"/>
              </a:rPr>
              <a:t>Jesus replied: ‘</a:t>
            </a:r>
            <a:r>
              <a:rPr lang="en-US" sz="2800" b="1" i="1" u="sng" cap="none" dirty="0">
                <a:solidFill>
                  <a:schemeClr val="tx1">
                    <a:lumMod val="65000"/>
                    <a:lumOff val="35000"/>
                  </a:schemeClr>
                </a:solidFill>
                <a:effectLst/>
                <a:latin typeface="Calibri" panose="020F0502020204030204" pitchFamily="34" charset="0"/>
                <a:ea typeface="Calibri" panose="020F0502020204030204" pitchFamily="34" charset="0"/>
              </a:rPr>
              <a:t>love the Lord your God </a:t>
            </a:r>
            <a:r>
              <a:rPr lang="en-US" sz="2800" b="1" i="1" cap="none" dirty="0">
                <a:solidFill>
                  <a:schemeClr val="tx1">
                    <a:lumMod val="65000"/>
                    <a:lumOff val="35000"/>
                  </a:schemeClr>
                </a:solidFill>
                <a:effectLst/>
                <a:latin typeface="Calibri" panose="020F0502020204030204" pitchFamily="34" charset="0"/>
                <a:ea typeface="Calibri" panose="020F0502020204030204" pitchFamily="34" charset="0"/>
              </a:rPr>
              <a:t>with all of your heart and all of your soul and all of your mind.  This is the first and greatest commandment.  And the second is like it: </a:t>
            </a:r>
            <a:r>
              <a:rPr lang="en-US" sz="2800" b="1" i="1" u="sng" cap="none" dirty="0">
                <a:solidFill>
                  <a:schemeClr val="tx1">
                    <a:lumMod val="65000"/>
                    <a:lumOff val="35000"/>
                  </a:schemeClr>
                </a:solidFill>
                <a:effectLst/>
                <a:latin typeface="Calibri" panose="020F0502020204030204" pitchFamily="34" charset="0"/>
                <a:ea typeface="Calibri" panose="020F0502020204030204" pitchFamily="34" charset="0"/>
              </a:rPr>
              <a:t>love your neighbor as yourself</a:t>
            </a:r>
            <a:r>
              <a:rPr lang="en-US" sz="2800" b="1" i="1" cap="none" dirty="0">
                <a:solidFill>
                  <a:schemeClr val="tx1">
                    <a:lumMod val="65000"/>
                    <a:lumOff val="35000"/>
                  </a:schemeClr>
                </a:solidFill>
                <a:effectLst/>
                <a:latin typeface="Calibri" panose="020F0502020204030204" pitchFamily="34" charset="0"/>
                <a:ea typeface="Calibri" panose="020F0502020204030204" pitchFamily="34" charset="0"/>
              </a:rPr>
              <a:t>.  </a:t>
            </a:r>
          </a:p>
          <a:p>
            <a:pPr marL="0" indent="0">
              <a:buNone/>
            </a:pPr>
            <a:r>
              <a:rPr lang="en-US" sz="2800" b="1" i="1" cap="none" dirty="0">
                <a:solidFill>
                  <a:schemeClr val="tx1">
                    <a:lumMod val="65000"/>
                    <a:lumOff val="35000"/>
                  </a:schemeClr>
                </a:solidFill>
                <a:effectLst/>
                <a:latin typeface="Calibri" panose="020F0502020204030204" pitchFamily="34" charset="0"/>
                <a:ea typeface="Calibri" panose="020F0502020204030204" pitchFamily="34" charset="0"/>
              </a:rPr>
              <a:t>All the Law and the Prophets hang on these 2 commandments’ </a:t>
            </a:r>
            <a:endParaRPr lang="en-US" sz="3200" b="1" cap="none" dirty="0">
              <a:solidFill>
                <a:schemeClr val="tx1">
                  <a:lumMod val="65000"/>
                  <a:lumOff val="35000"/>
                </a:schemeClr>
              </a:solidFill>
            </a:endParaRPr>
          </a:p>
        </p:txBody>
      </p:sp>
      <p:sp>
        <p:nvSpPr>
          <p:cNvPr id="8" name="Slide Number Placeholder 7">
            <a:extLst>
              <a:ext uri="{FF2B5EF4-FFF2-40B4-BE49-F238E27FC236}">
                <a16:creationId xmlns:a16="http://schemas.microsoft.com/office/drawing/2014/main" id="{E054F016-2838-4EEF-B8DC-72ABAF5055D6}"/>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3</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697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42EE-C0E5-43D0-9DA9-F583D38D2588}"/>
              </a:ext>
            </a:extLst>
          </p:cNvPr>
          <p:cNvSpPr>
            <a:spLocks noGrp="1"/>
          </p:cNvSpPr>
          <p:nvPr>
            <p:ph type="title"/>
          </p:nvPr>
        </p:nvSpPr>
        <p:spPr>
          <a:xfrm>
            <a:off x="585519" y="77638"/>
            <a:ext cx="11146406" cy="1151965"/>
          </a:xfrm>
        </p:spPr>
        <p:txBody>
          <a:bodyPr>
            <a:noAutofit/>
          </a:bodyPr>
          <a:lstStyle/>
          <a:p>
            <a:pPr marL="0" indent="0">
              <a:spcAft>
                <a:spcPts val="1200"/>
              </a:spcAft>
              <a:tabLst>
                <a:tab pos="457200" algn="l"/>
              </a:tabLst>
            </a:pPr>
            <a:r>
              <a:rPr lang="en-US" sz="2400" b="1"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blocks to </a:t>
            </a:r>
            <a:r>
              <a:rPr lang="en-US" sz="2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loving God, others &amp; self</a:t>
            </a:r>
            <a:br>
              <a:rPr lang="en-US" sz="2400" b="1"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US" sz="3200" b="1" dirty="0">
                <a:effectLst/>
                <a:latin typeface="Calibri" panose="020F0502020204030204" pitchFamily="34" charset="0"/>
                <a:ea typeface="Calibri" panose="020F0502020204030204" pitchFamily="34" charset="0"/>
                <a:cs typeface="Times New Roman" panose="02020603050405020304" pitchFamily="18" charset="0"/>
              </a:rPr>
              <a:t>Blocks to loving god</a:t>
            </a:r>
            <a:endParaRPr lang="en-US" sz="2400" b="1" dirty="0">
              <a:latin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1A3059F-B600-49F0-AF4B-DD62D5BD4A9F}"/>
              </a:ext>
            </a:extLst>
          </p:cNvPr>
          <p:cNvSpPr>
            <a:spLocks noGrp="1"/>
          </p:cNvSpPr>
          <p:nvPr>
            <p:ph idx="1"/>
          </p:nvPr>
        </p:nvSpPr>
        <p:spPr>
          <a:xfrm>
            <a:off x="572367" y="1539945"/>
            <a:ext cx="10857633" cy="2838092"/>
          </a:xfrm>
        </p:spPr>
        <p:txBody>
          <a:bodyPr>
            <a:noAutofit/>
          </a:bodyPr>
          <a:lstStyle/>
          <a:p>
            <a:pPr marL="342900" indent="-342900">
              <a:lnSpc>
                <a:spcPct val="105000"/>
              </a:lnSpc>
              <a:spcBef>
                <a:spcPts val="0"/>
              </a:spcBef>
              <a:buFont typeface="Symbol" panose="05050102010706020507" pitchFamily="18" charset="2"/>
              <a:buChar char=""/>
            </a:pPr>
            <a:r>
              <a:rPr lang="en-US" sz="2800" b="1" cap="none" dirty="0">
                <a:latin typeface="Calibri" panose="020F0502020204030204" pitchFamily="34" charset="0"/>
                <a:cs typeface="Calibri" panose="020F0502020204030204" pitchFamily="34" charset="0"/>
              </a:rPr>
              <a:t>Before today, I have viewed God as one </a:t>
            </a:r>
          </a:p>
          <a:p>
            <a:pPr marL="457200" lvl="1" indent="0">
              <a:lnSpc>
                <a:spcPct val="105000"/>
              </a:lnSpc>
              <a:spcBef>
                <a:spcPts val="0"/>
              </a:spcBef>
              <a:buNone/>
            </a:pPr>
            <a:r>
              <a:rPr lang="en-US" sz="2800" b="1" cap="none" dirty="0">
                <a:latin typeface="Calibri" panose="020F0502020204030204" pitchFamily="34" charset="0"/>
                <a:cs typeface="Calibri" panose="020F0502020204030204" pitchFamily="34" charset="0"/>
              </a:rPr>
              <a:t>who looks at my mistakes and</a:t>
            </a:r>
            <a:endParaRPr lang="en-US" sz="2800" b="1" u="sng" cap="none" dirty="0">
              <a:latin typeface="Calibri" panose="020F0502020204030204" pitchFamily="34" charset="0"/>
              <a:cs typeface="Calibri" panose="020F0502020204030204" pitchFamily="34" charset="0"/>
            </a:endParaRPr>
          </a:p>
          <a:p>
            <a:pPr marL="342900" indent="-342900">
              <a:lnSpc>
                <a:spcPct val="105000"/>
              </a:lnSpc>
              <a:spcBef>
                <a:spcPts val="0"/>
              </a:spcBef>
              <a:buFont typeface="Symbol" panose="05050102010706020507" pitchFamily="18" charset="2"/>
              <a:buChar char=""/>
            </a:pPr>
            <a:endParaRPr lang="en-US" sz="2800" b="1" cap="none" dirty="0">
              <a:latin typeface="Calibri" panose="020F0502020204030204" pitchFamily="34" charset="0"/>
              <a:cs typeface="Calibri" panose="020F0502020204030204" pitchFamily="34" charset="0"/>
            </a:endParaRPr>
          </a:p>
          <a:p>
            <a:pPr marL="342900" indent="-342900">
              <a:lnSpc>
                <a:spcPct val="105000"/>
              </a:lnSpc>
              <a:spcBef>
                <a:spcPts val="0"/>
              </a:spcBef>
              <a:buFont typeface="Symbol" panose="05050102010706020507" pitchFamily="18" charset="2"/>
              <a:buChar char=""/>
            </a:pPr>
            <a:r>
              <a:rPr lang="en-US" sz="2800" b="1" cap="none" dirty="0">
                <a:latin typeface="Calibri" panose="020F0502020204030204" pitchFamily="34" charset="0"/>
                <a:cs typeface="Calibri" panose="020F0502020204030204" pitchFamily="34" charset="0"/>
              </a:rPr>
              <a:t>As I reflect on God’s heart and how He wants </a:t>
            </a:r>
          </a:p>
          <a:p>
            <a:pPr marL="457200" lvl="1" indent="0">
              <a:lnSpc>
                <a:spcPct val="105000"/>
              </a:lnSpc>
              <a:spcBef>
                <a:spcPts val="0"/>
              </a:spcBef>
              <a:buNone/>
            </a:pPr>
            <a:r>
              <a:rPr lang="en-US" sz="2800" b="1" cap="none" dirty="0">
                <a:latin typeface="Calibri" panose="020F0502020204030204" pitchFamily="34" charset="0"/>
                <a:cs typeface="Calibri" panose="020F0502020204030204" pitchFamily="34" charset="0"/>
              </a:rPr>
              <a:t>a relationship with me, I feel  </a:t>
            </a:r>
          </a:p>
          <a:p>
            <a:pPr marL="342900" indent="-342900">
              <a:lnSpc>
                <a:spcPct val="105000"/>
              </a:lnSpc>
              <a:spcBef>
                <a:spcPts val="0"/>
              </a:spcBef>
              <a:buFont typeface="Symbol" panose="05050102010706020507" pitchFamily="18" charset="2"/>
              <a:buChar char=""/>
            </a:pPr>
            <a:endParaRPr lang="en-US" sz="2400" b="1" cap="none" dirty="0">
              <a:latin typeface="Calibri" panose="020F0502020204030204" pitchFamily="34" charset="0"/>
              <a:cs typeface="Calibri" panose="020F0502020204030204" pitchFamily="34" charset="0"/>
            </a:endParaRPr>
          </a:p>
          <a:p>
            <a:pPr marL="457200" indent="-457200">
              <a:lnSpc>
                <a:spcPct val="107000"/>
              </a:lnSpc>
              <a:spcBef>
                <a:spcPts val="0"/>
              </a:spcBef>
              <a:buSzPct val="100000"/>
              <a:buFont typeface="+mj-lt"/>
              <a:buAutoNum type="arabicPeriod"/>
            </a:pPr>
            <a:endParaRPr lang="en-US" sz="2400" cap="non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17E9DAA-95BD-444B-AAC3-6A4AC1082537}"/>
              </a:ext>
            </a:extLst>
          </p:cNvPr>
          <p:cNvSpPr txBox="1"/>
          <p:nvPr/>
        </p:nvSpPr>
        <p:spPr>
          <a:xfrm>
            <a:off x="780691" y="5829881"/>
            <a:ext cx="6133380" cy="369332"/>
          </a:xfrm>
          <a:prstGeom prst="rect">
            <a:avLst/>
          </a:prstGeom>
          <a:noFill/>
        </p:spPr>
        <p:txBody>
          <a:bodyPr wrap="square">
            <a:spAutoFit/>
          </a:bodyPr>
          <a:lstStyle/>
          <a:p>
            <a:r>
              <a:rPr lang="en-US" sz="1800" b="1" cap="none" dirty="0">
                <a:solidFill>
                  <a:schemeClr val="bg2"/>
                </a:solidFill>
                <a:effectLst/>
                <a:latin typeface="Calibri" panose="020F0502020204030204" pitchFamily="34" charset="0"/>
                <a:ea typeface="Calibri" panose="020F0502020204030204" pitchFamily="34" charset="0"/>
              </a:rPr>
              <a:t>ILM ‘Loving the Real God’ </a:t>
            </a:r>
            <a:r>
              <a:rPr lang="en-US" sz="1800" b="1" cap="none" dirty="0">
                <a:solidFill>
                  <a:schemeClr val="bg2"/>
                </a:solidFill>
                <a:latin typeface="Calibri" panose="020F0502020204030204" pitchFamily="34" charset="0"/>
              </a:rPr>
              <a:t>Lesson 3</a:t>
            </a:r>
          </a:p>
        </p:txBody>
      </p:sp>
      <p:sp>
        <p:nvSpPr>
          <p:cNvPr id="10" name="Slide Number Placeholder 7">
            <a:extLst>
              <a:ext uri="{FF2B5EF4-FFF2-40B4-BE49-F238E27FC236}">
                <a16:creationId xmlns:a16="http://schemas.microsoft.com/office/drawing/2014/main" id="{602C2402-D2A4-48B4-9A37-789DC793A45C}"/>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30</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2022AE5B-06A0-4217-BB84-EA9C85DF90D0}"/>
              </a:ext>
            </a:extLst>
          </p:cNvPr>
          <p:cNvCxnSpPr>
            <a:cxnSpLocks/>
          </p:cNvCxnSpPr>
          <p:nvPr/>
        </p:nvCxnSpPr>
        <p:spPr>
          <a:xfrm>
            <a:off x="5763491" y="2216727"/>
            <a:ext cx="31172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BAC2FD2-86B9-4EE8-BEC6-023152977FE4}"/>
              </a:ext>
            </a:extLst>
          </p:cNvPr>
          <p:cNvCxnSpPr>
            <a:cxnSpLocks/>
          </p:cNvCxnSpPr>
          <p:nvPr/>
        </p:nvCxnSpPr>
        <p:spPr>
          <a:xfrm>
            <a:off x="5472545" y="3602182"/>
            <a:ext cx="353291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70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42EE-C0E5-43D0-9DA9-F583D38D2588}"/>
              </a:ext>
            </a:extLst>
          </p:cNvPr>
          <p:cNvSpPr>
            <a:spLocks noGrp="1"/>
          </p:cNvSpPr>
          <p:nvPr>
            <p:ph type="title"/>
          </p:nvPr>
        </p:nvSpPr>
        <p:spPr>
          <a:xfrm>
            <a:off x="576893" y="77637"/>
            <a:ext cx="11146406" cy="1151965"/>
          </a:xfrm>
        </p:spPr>
        <p:txBody>
          <a:bodyPr>
            <a:noAutofit/>
          </a:bodyPr>
          <a:lstStyle/>
          <a:p>
            <a:pPr marL="0" indent="0">
              <a:spcAft>
                <a:spcPts val="1200"/>
              </a:spcAft>
              <a:tabLst>
                <a:tab pos="457200" algn="l"/>
              </a:tabLst>
            </a:pPr>
            <a:r>
              <a:rPr lang="en-US" sz="2400" b="1"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blocks to </a:t>
            </a:r>
            <a:r>
              <a:rPr lang="en-US" sz="2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loving God, others &amp; self</a:t>
            </a:r>
            <a:br>
              <a:rPr lang="en-US" sz="2400" b="1"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US" sz="3200" b="1" dirty="0">
                <a:effectLst/>
                <a:latin typeface="Calibri" panose="020F0502020204030204" pitchFamily="34" charset="0"/>
                <a:ea typeface="Calibri" panose="020F0502020204030204" pitchFamily="34" charset="0"/>
                <a:cs typeface="Times New Roman" panose="02020603050405020304" pitchFamily="18" charset="0"/>
              </a:rPr>
              <a:t>Blocks to great commandment love</a:t>
            </a:r>
            <a:endParaRPr lang="en-US" sz="2400" b="1" dirty="0">
              <a:latin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1A3059F-B600-49F0-AF4B-DD62D5BD4A9F}"/>
              </a:ext>
            </a:extLst>
          </p:cNvPr>
          <p:cNvSpPr>
            <a:spLocks noGrp="1"/>
          </p:cNvSpPr>
          <p:nvPr>
            <p:ph idx="1"/>
          </p:nvPr>
        </p:nvSpPr>
        <p:spPr>
          <a:xfrm>
            <a:off x="641878" y="1147313"/>
            <a:ext cx="10272340" cy="3916393"/>
          </a:xfrm>
        </p:spPr>
        <p:txBody>
          <a:bodyPr>
            <a:noAutofit/>
          </a:bodyPr>
          <a:lstStyle/>
          <a:p>
            <a:pPr marL="0" indent="0">
              <a:lnSpc>
                <a:spcPct val="105000"/>
              </a:lnSpc>
              <a:spcBef>
                <a:spcPts val="0"/>
              </a:spcBef>
              <a:spcAft>
                <a:spcPts val="800"/>
              </a:spcAft>
              <a:buNone/>
            </a:pPr>
            <a:r>
              <a:rPr lang="en-US" sz="3000" b="1" cap="none" dirty="0">
                <a:effectLst/>
                <a:latin typeface="Calibri" panose="020F0502020204030204" pitchFamily="34" charset="0"/>
                <a:ea typeface="Calibri" panose="020F0502020204030204" pitchFamily="34" charset="0"/>
                <a:cs typeface="Calibri" panose="020F0502020204030204" pitchFamily="34" charset="0"/>
              </a:rPr>
              <a:t>‘In order to genuinely love God, we must first know Him and     see Him as He truly is.   </a:t>
            </a:r>
          </a:p>
          <a:p>
            <a:pPr marL="0" indent="0">
              <a:lnSpc>
                <a:spcPct val="105000"/>
              </a:lnSpc>
              <a:spcBef>
                <a:spcPts val="0"/>
              </a:spcBef>
              <a:spcAft>
                <a:spcPts val="800"/>
              </a:spcAft>
              <a:buNone/>
            </a:pPr>
            <a:r>
              <a:rPr lang="en-US" sz="3000" b="1" cap="none" dirty="0">
                <a:effectLst/>
                <a:latin typeface="Calibri" panose="020F0502020204030204" pitchFamily="34" charset="0"/>
                <a:ea typeface="Calibri" panose="020F0502020204030204" pitchFamily="34" charset="0"/>
                <a:cs typeface="Calibri" panose="020F0502020204030204" pitchFamily="34" charset="0"/>
              </a:rPr>
              <a:t>And, in order to genuinely love others, we must learn to love God.’</a:t>
            </a:r>
            <a:endParaRPr lang="en-US" sz="2200" cap="none"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SzPct val="100000"/>
              <a:buNone/>
            </a:pPr>
            <a:endParaRPr lang="en-US" sz="2400" cap="non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7FBE5EB-AA49-4D7E-B95C-99AA380F8E56}"/>
              </a:ext>
            </a:extLst>
          </p:cNvPr>
          <p:cNvSpPr txBox="1"/>
          <p:nvPr/>
        </p:nvSpPr>
        <p:spPr>
          <a:xfrm>
            <a:off x="348842" y="5806673"/>
            <a:ext cx="6133380" cy="371384"/>
          </a:xfrm>
          <a:prstGeom prst="rect">
            <a:avLst/>
          </a:prstGeom>
          <a:noFill/>
        </p:spPr>
        <p:txBody>
          <a:bodyPr wrap="square">
            <a:spAutoFit/>
          </a:bodyPr>
          <a:lstStyle/>
          <a:p>
            <a:pPr marL="457200" marR="0" lvl="1" indent="0">
              <a:lnSpc>
                <a:spcPct val="105000"/>
              </a:lnSpc>
              <a:spcBef>
                <a:spcPts val="0"/>
              </a:spcBef>
              <a:spcAft>
                <a:spcPts val="800"/>
              </a:spcAft>
              <a:buNone/>
            </a:pPr>
            <a:r>
              <a:rPr lang="en-US" sz="1800" b="1" cap="none" dirty="0">
                <a:solidFill>
                  <a:schemeClr val="bg2"/>
                </a:solidFill>
                <a:effectLst/>
                <a:latin typeface="Calibri" panose="020F0502020204030204" pitchFamily="34" charset="0"/>
                <a:ea typeface="Calibri" panose="020F0502020204030204" pitchFamily="34" charset="0"/>
              </a:rPr>
              <a:t>ILM ‘Loving the Real God’ </a:t>
            </a:r>
            <a:r>
              <a:rPr lang="en-US" sz="1800" b="1" cap="none" dirty="0">
                <a:solidFill>
                  <a:schemeClr val="bg2"/>
                </a:solidFill>
                <a:latin typeface="Calibri" panose="020F0502020204030204" pitchFamily="34" charset="0"/>
              </a:rPr>
              <a:t>Lesson 4</a:t>
            </a:r>
          </a:p>
        </p:txBody>
      </p:sp>
      <p:sp>
        <p:nvSpPr>
          <p:cNvPr id="9" name="Slide Number Placeholder 7">
            <a:extLst>
              <a:ext uri="{FF2B5EF4-FFF2-40B4-BE49-F238E27FC236}">
                <a16:creationId xmlns:a16="http://schemas.microsoft.com/office/drawing/2014/main" id="{FF159D47-6209-4BD8-94E5-C4EF06F9ABFD}"/>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31</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7871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GCL Powerpoint: A Deeper Look at Agape Love…"/>
          <p:cNvSpPr txBox="1">
            <a:spLocks noGrp="1"/>
          </p:cNvSpPr>
          <p:nvPr>
            <p:ph type="title"/>
          </p:nvPr>
        </p:nvSpPr>
        <p:spPr>
          <a:xfrm>
            <a:off x="685801" y="685800"/>
            <a:ext cx="10396882" cy="4259424"/>
          </a:xfrm>
          <a:prstGeom prst="rect">
            <a:avLst/>
          </a:prstGeom>
        </p:spPr>
        <p:txBody>
          <a:bodyPr>
            <a:normAutofit/>
          </a:bodyPr>
          <a:lstStyle/>
          <a:p>
            <a:pPr defTabSz="201268">
              <a:defRPr sz="3920"/>
            </a:pPr>
            <a:r>
              <a:rPr lang="en-US" sz="2400" dirty="0">
                <a:effectLst/>
                <a:latin typeface="Calibri" panose="020F0502020204030204" pitchFamily="34" charset="0"/>
                <a:ea typeface="Calibri" panose="020F0502020204030204" pitchFamily="34" charset="0"/>
                <a:cs typeface="Times New Roman" panose="02020603050405020304" pitchFamily="18" charset="0"/>
              </a:rPr>
              <a:t>Living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Great Commandment Love </a:t>
            </a:r>
            <a:r>
              <a:rPr lang="en-US" sz="2400" dirty="0">
                <a:effectLst/>
                <a:latin typeface="Calibri" panose="020F0502020204030204" pitchFamily="34" charset="0"/>
                <a:ea typeface="Calibri" panose="020F0502020204030204" pitchFamily="34" charset="0"/>
                <a:cs typeface="Times New Roman" panose="02020603050405020304" pitchFamily="18" charset="0"/>
              </a:rPr>
              <a:t>in Our marriages and families</a:t>
            </a:r>
            <a:br>
              <a:rPr lang="en-US" sz="2000" b="1" dirty="0">
                <a:effectLst/>
                <a:latin typeface="Calibri" panose="020F0502020204030204" pitchFamily="34" charset="0"/>
                <a:ea typeface="Calibri" panose="020F0502020204030204" pitchFamily="34" charset="0"/>
                <a:cs typeface="Times New Roman" panose="02020603050405020304" pitchFamily="18" charset="0"/>
              </a:rPr>
            </a:b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Talk 3 – Great Commandment Love</a:t>
            </a: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Blocks to Loving Others and loving Self</a:t>
            </a:r>
            <a:br>
              <a:rPr lang="en-US" sz="3600" b="1" dirty="0">
                <a:latin typeface="Calibri" panose="020F0502020204030204" pitchFamily="34" charset="0"/>
                <a:cs typeface="Calibri" panose="020F0502020204030204" pitchFamily="34" charset="0"/>
              </a:rPr>
            </a:br>
            <a:br>
              <a:rPr lang="en-US" sz="3600" b="1" dirty="0">
                <a:latin typeface="Calibri" panose="020F0502020204030204" pitchFamily="34" charset="0"/>
                <a:cs typeface="Calibri" panose="020F0502020204030204" pitchFamily="34" charset="0"/>
              </a:rPr>
            </a:br>
            <a:r>
              <a:rPr lang="en-US" sz="2400" b="1" dirty="0">
                <a:solidFill>
                  <a:schemeClr val="bg1">
                    <a:lumMod val="50000"/>
                  </a:schemeClr>
                </a:solidFill>
                <a:latin typeface="Calibri" panose="020F0502020204030204" pitchFamily="34" charset="0"/>
                <a:cs typeface="Calibri" panose="020F0502020204030204" pitchFamily="34" charset="0"/>
              </a:rPr>
              <a:t>Deborah Moncrief</a:t>
            </a:r>
            <a:endParaRPr sz="2400" b="1" dirty="0">
              <a:solidFill>
                <a:schemeClr val="bg1">
                  <a:lumMod val="50000"/>
                </a:schemeClr>
              </a:solidFill>
              <a:latin typeface="Calibri" panose="020F0502020204030204" pitchFamily="34" charset="0"/>
              <a:cs typeface="Calibri" panose="020F0502020204030204" pitchFamily="34" charset="0"/>
            </a:endParaRPr>
          </a:p>
          <a:p>
            <a:pPr defTabSz="201268">
              <a:defRPr sz="3920"/>
            </a:pPr>
            <a:endParaRPr dirty="0"/>
          </a:p>
        </p:txBody>
      </p:sp>
      <p:sp>
        <p:nvSpPr>
          <p:cNvPr id="7" name="Slide Number Placeholder 7">
            <a:extLst>
              <a:ext uri="{FF2B5EF4-FFF2-40B4-BE49-F238E27FC236}">
                <a16:creationId xmlns:a16="http://schemas.microsoft.com/office/drawing/2014/main" id="{C21885F9-3805-48B9-ABDD-EFCBDE4D39C4}"/>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32</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4222455"/>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me…"/>
          <p:cNvSpPr txBox="1"/>
          <p:nvPr/>
        </p:nvSpPr>
        <p:spPr>
          <a:xfrm>
            <a:off x="1917653" y="4764900"/>
            <a:ext cx="72200" cy="3534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defTabSz="321457">
              <a:defRPr sz="2600">
                <a:latin typeface="Arial"/>
                <a:ea typeface="Arial"/>
                <a:cs typeface="Arial"/>
                <a:sym typeface="Arial"/>
              </a:defRPr>
            </a:pPr>
            <a:endParaRPr sz="1828" dirty="0">
              <a:solidFill>
                <a:srgbClr val="000000"/>
              </a:solidFill>
            </a:endParaRPr>
          </a:p>
        </p:txBody>
      </p:sp>
      <p:sp>
        <p:nvSpPr>
          <p:cNvPr id="3" name="Content Placeholder 2">
            <a:extLst>
              <a:ext uri="{FF2B5EF4-FFF2-40B4-BE49-F238E27FC236}">
                <a16:creationId xmlns:a16="http://schemas.microsoft.com/office/drawing/2014/main" id="{57AA1F4F-F661-4387-A93D-6E1578BFFFBD}"/>
              </a:ext>
            </a:extLst>
          </p:cNvPr>
          <p:cNvSpPr>
            <a:spLocks noGrp="1"/>
          </p:cNvSpPr>
          <p:nvPr>
            <p:ph sz="quarter" idx="13"/>
          </p:nvPr>
        </p:nvSpPr>
        <p:spPr>
          <a:xfrm>
            <a:off x="755780" y="690465"/>
            <a:ext cx="7651102" cy="5446122"/>
          </a:xfrm>
        </p:spPr>
        <p:txBody>
          <a:bodyPr>
            <a:noAutofit/>
          </a:bodyPr>
          <a:lstStyle/>
          <a:p>
            <a:pPr marL="0" indent="0" defTabSz="321457">
              <a:buNone/>
              <a:defRPr sz="2600">
                <a:latin typeface="Arial"/>
                <a:ea typeface="Arial"/>
                <a:cs typeface="Arial"/>
                <a:sym typeface="Arial"/>
              </a:defRPr>
            </a:pPr>
            <a:r>
              <a:rPr lang="en-US" sz="2200" b="1" cap="none" dirty="0">
                <a:latin typeface="Calibri" panose="020F0502020204030204" pitchFamily="34" charset="0"/>
                <a:cs typeface="Calibri" panose="020F0502020204030204" pitchFamily="34" charset="0"/>
              </a:rPr>
              <a:t>Internalizing rejection (self-condemnation):  </a:t>
            </a:r>
          </a:p>
          <a:p>
            <a:pPr marL="0" indent="0" defTabSz="321457">
              <a:buNone/>
              <a:defRPr sz="2600">
                <a:latin typeface="Arial"/>
                <a:ea typeface="Arial"/>
                <a:cs typeface="Arial"/>
                <a:sym typeface="Arial"/>
              </a:defRPr>
            </a:pPr>
            <a:r>
              <a:rPr lang="en-US" sz="2200" b="1" cap="none" dirty="0">
                <a:latin typeface="Calibri" panose="020F0502020204030204" pitchFamily="34" charset="0"/>
                <a:cs typeface="Calibri" panose="020F0502020204030204" pitchFamily="34" charset="0"/>
              </a:rPr>
              <a:t>     </a:t>
            </a:r>
            <a:r>
              <a:rPr lang="en-US" sz="1800" b="1" cap="none" dirty="0">
                <a:latin typeface="Calibri" panose="020F0502020204030204" pitchFamily="34" charset="0"/>
                <a:cs typeface="Calibri" panose="020F0502020204030204" pitchFamily="34" charset="0"/>
              </a:rPr>
              <a:t> </a:t>
            </a:r>
            <a:r>
              <a:rPr lang="en-US" sz="2400" b="1" u="sng" cap="none" dirty="0">
                <a:latin typeface="Calibri" panose="020F0502020204030204" pitchFamily="34" charset="0"/>
                <a:cs typeface="Calibri" panose="020F0502020204030204" pitchFamily="34" charset="0"/>
              </a:rPr>
              <a:t>Self-Identity:</a:t>
            </a:r>
            <a:r>
              <a:rPr lang="en-US" sz="2400" b="1" cap="none" dirty="0">
                <a:latin typeface="Calibri" panose="020F0502020204030204" pitchFamily="34" charset="0"/>
                <a:cs typeface="Calibri" panose="020F0502020204030204" pitchFamily="34" charset="0"/>
              </a:rPr>
              <a:t> </a:t>
            </a:r>
            <a:r>
              <a:rPr lang="en-US" sz="2200" b="1" cap="none" dirty="0">
                <a:latin typeface="Calibri" panose="020F0502020204030204" pitchFamily="34" charset="0"/>
                <a:cs typeface="Calibri" panose="020F0502020204030204" pitchFamily="34" charset="0"/>
              </a:rPr>
              <a:t>      “I am the problem.”</a:t>
            </a:r>
          </a:p>
          <a:p>
            <a:pPr marL="0" indent="0" defTabSz="321457">
              <a:buNone/>
              <a:defRPr sz="2600">
                <a:latin typeface="Arial"/>
                <a:ea typeface="Arial"/>
                <a:cs typeface="Arial"/>
                <a:sym typeface="Arial"/>
              </a:defRPr>
            </a:pPr>
            <a:r>
              <a:rPr lang="en-US" sz="2200" b="1" cap="none" dirty="0">
                <a:latin typeface="Calibri" panose="020F0502020204030204" pitchFamily="34" charset="0"/>
                <a:cs typeface="Calibri" panose="020F0502020204030204" pitchFamily="34" charset="0"/>
              </a:rPr>
              <a:t>                                       “I am never enough.”</a:t>
            </a:r>
          </a:p>
          <a:p>
            <a:pPr marL="0" indent="0" defTabSz="321457">
              <a:buNone/>
              <a:defRPr sz="2600">
                <a:latin typeface="Arial"/>
                <a:ea typeface="Arial"/>
                <a:cs typeface="Arial"/>
                <a:sym typeface="Arial"/>
              </a:defRPr>
            </a:pPr>
            <a:r>
              <a:rPr lang="en-US" sz="2200" b="1" cap="none" dirty="0">
                <a:latin typeface="Calibri" panose="020F0502020204030204" pitchFamily="34" charset="0"/>
                <a:cs typeface="Calibri" panose="020F0502020204030204" pitchFamily="34" charset="0"/>
              </a:rPr>
              <a:t>                                       “I am worthless.”</a:t>
            </a:r>
          </a:p>
          <a:p>
            <a:pPr marL="0" indent="0" defTabSz="321457">
              <a:buNone/>
              <a:defRPr sz="2600">
                <a:latin typeface="Arial"/>
                <a:ea typeface="Arial"/>
                <a:cs typeface="Arial"/>
                <a:sym typeface="Arial"/>
              </a:defRPr>
            </a:pPr>
            <a:endParaRPr lang="en-US" sz="700" b="1" cap="none" dirty="0">
              <a:latin typeface="Calibri" panose="020F0502020204030204" pitchFamily="34" charset="0"/>
              <a:cs typeface="Calibri" panose="020F0502020204030204" pitchFamily="34" charset="0"/>
            </a:endParaRPr>
          </a:p>
          <a:p>
            <a:pPr marL="0" indent="0" defTabSz="321457">
              <a:buNone/>
              <a:defRPr sz="2600">
                <a:latin typeface="Arial"/>
                <a:ea typeface="Arial"/>
                <a:cs typeface="Arial"/>
                <a:sym typeface="Arial"/>
              </a:defRPr>
            </a:pPr>
            <a:r>
              <a:rPr lang="en-US" sz="2200" b="1" cap="none" dirty="0">
                <a:latin typeface="Calibri" panose="020F0502020204030204" pitchFamily="34" charset="0"/>
                <a:cs typeface="Calibri" panose="020F0502020204030204" pitchFamily="34" charset="0"/>
              </a:rPr>
              <a:t>May know we have needs, but don’t want to bother others.</a:t>
            </a:r>
          </a:p>
          <a:p>
            <a:pPr marL="0" indent="0" defTabSz="321457">
              <a:buNone/>
              <a:defRPr sz="2600">
                <a:latin typeface="Arial"/>
                <a:ea typeface="Arial"/>
                <a:cs typeface="Arial"/>
                <a:sym typeface="Arial"/>
              </a:defRPr>
            </a:pPr>
            <a:r>
              <a:rPr lang="en-US" sz="1900" b="1" cap="none" dirty="0">
                <a:latin typeface="Calibri" panose="020F0502020204030204" pitchFamily="34" charset="0"/>
                <a:cs typeface="Calibri" panose="020F0502020204030204" pitchFamily="34" charset="0"/>
              </a:rPr>
              <a:t>      </a:t>
            </a:r>
            <a:r>
              <a:rPr lang="en-US" sz="2200" b="1" u="sng" cap="none" dirty="0">
                <a:latin typeface="Calibri" panose="020F0502020204030204" pitchFamily="34" charset="0"/>
                <a:cs typeface="Calibri" panose="020F0502020204030204" pitchFamily="34" charset="0"/>
              </a:rPr>
              <a:t>Needs Attitude:</a:t>
            </a:r>
            <a:r>
              <a:rPr lang="en-US" sz="2200" b="1" cap="none" dirty="0">
                <a:latin typeface="Calibri" panose="020F0502020204030204" pitchFamily="34" charset="0"/>
                <a:cs typeface="Calibri" panose="020F0502020204030204" pitchFamily="34" charset="0"/>
              </a:rPr>
              <a:t>     “I wont bother you with my needs.”</a:t>
            </a:r>
          </a:p>
          <a:p>
            <a:pPr marL="0" indent="0" defTabSz="321457">
              <a:buNone/>
              <a:defRPr sz="2600">
                <a:latin typeface="Arial"/>
                <a:ea typeface="Arial"/>
                <a:cs typeface="Arial"/>
                <a:sym typeface="Arial"/>
              </a:defRPr>
            </a:pPr>
            <a:r>
              <a:rPr lang="en-US" sz="2200" b="1" cap="none" dirty="0">
                <a:latin typeface="Calibri" panose="020F0502020204030204" pitchFamily="34" charset="0"/>
                <a:cs typeface="Calibri" panose="020F0502020204030204" pitchFamily="34" charset="0"/>
              </a:rPr>
              <a:t>                                       “I should not have needs.”</a:t>
            </a:r>
          </a:p>
          <a:p>
            <a:pPr marL="0" indent="0" defTabSz="321457">
              <a:buNone/>
              <a:defRPr sz="2600">
                <a:latin typeface="Arial"/>
                <a:ea typeface="Arial"/>
                <a:cs typeface="Arial"/>
                <a:sym typeface="Arial"/>
              </a:defRPr>
            </a:pPr>
            <a:endParaRPr lang="en-US" sz="1100" b="1" cap="none" dirty="0">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F0019981-32AE-400D-8F85-48B20A23B882}"/>
              </a:ext>
            </a:extLst>
          </p:cNvPr>
          <p:cNvSpPr>
            <a:spLocks noGrp="1"/>
          </p:cNvSpPr>
          <p:nvPr>
            <p:ph type="title"/>
          </p:nvPr>
        </p:nvSpPr>
        <p:spPr>
          <a:xfrm>
            <a:off x="755779" y="130629"/>
            <a:ext cx="9925299" cy="1151965"/>
          </a:xfrm>
        </p:spPr>
        <p:txBody>
          <a:bodyPr>
            <a:noAutofit/>
          </a:bodyPr>
          <a:lstStyle/>
          <a:p>
            <a:r>
              <a:rPr lang="en-US" sz="2400" b="1" dirty="0">
                <a:latin typeface="Calibri" panose="020F0502020204030204" pitchFamily="34" charset="0"/>
                <a:cs typeface="Calibri" panose="020F0502020204030204" pitchFamily="34" charset="0"/>
              </a:rPr>
              <a:t>Blocks to loving others and loving self</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Shame - leads to:</a:t>
            </a:r>
          </a:p>
        </p:txBody>
      </p:sp>
      <p:sp>
        <p:nvSpPr>
          <p:cNvPr id="2" name="TextBox 1">
            <a:extLst>
              <a:ext uri="{FF2B5EF4-FFF2-40B4-BE49-F238E27FC236}">
                <a16:creationId xmlns:a16="http://schemas.microsoft.com/office/drawing/2014/main" id="{0D8F9C1C-124D-4CD7-A39A-8CBEDB31295B}"/>
              </a:ext>
            </a:extLst>
          </p:cNvPr>
          <p:cNvSpPr txBox="1"/>
          <p:nvPr/>
        </p:nvSpPr>
        <p:spPr>
          <a:xfrm>
            <a:off x="7923445" y="1120259"/>
            <a:ext cx="3655845" cy="4275529"/>
          </a:xfrm>
          <a:prstGeom prst="rect">
            <a:avLst/>
          </a:prstGeom>
          <a:noFill/>
          <a:ln>
            <a:solidFill>
              <a:schemeClr val="accent1"/>
            </a:solidFill>
          </a:ln>
        </p:spPr>
        <p:txBody>
          <a:bodyPr wrap="square" rtlCol="0">
            <a:spAutoFit/>
          </a:bodyPr>
          <a:lstStyle/>
          <a:p>
            <a:pPr marL="0" indent="0" defTabSz="321457">
              <a:buNone/>
              <a:defRPr sz="2600">
                <a:latin typeface="Arial"/>
                <a:ea typeface="Arial"/>
                <a:cs typeface="Arial"/>
                <a:sym typeface="Arial"/>
              </a:defRPr>
            </a:pPr>
            <a:r>
              <a:rPr lang="en-US" sz="1800" b="1" cap="none" dirty="0">
                <a:latin typeface="Calibri" panose="020F0502020204030204" pitchFamily="34" charset="0"/>
                <a:cs typeface="Calibri" panose="020F0502020204030204" pitchFamily="34" charset="0"/>
              </a:rPr>
              <a:t>Creates habits of:</a:t>
            </a:r>
          </a:p>
          <a:p>
            <a:pPr marL="0" indent="0" defTabSz="321457">
              <a:buNone/>
              <a:defRPr sz="2600">
                <a:latin typeface="Arial"/>
                <a:ea typeface="Arial"/>
                <a:cs typeface="Arial"/>
                <a:sym typeface="Arial"/>
              </a:defRPr>
            </a:pPr>
            <a:endParaRPr lang="en-US" sz="200" b="1" cap="none" dirty="0">
              <a:latin typeface="Calibri" panose="020F0502020204030204" pitchFamily="34" charset="0"/>
              <a:cs typeface="Calibri" panose="020F0502020204030204" pitchFamily="34" charset="0"/>
            </a:endParaRPr>
          </a:p>
          <a:p>
            <a:pPr marL="228600" lvl="4" indent="-228600" defTabSz="321457">
              <a:spcBef>
                <a:spcPts val="1000"/>
              </a:spcBef>
              <a:buClr>
                <a:schemeClr val="accent1">
                  <a:lumMod val="60000"/>
                  <a:lumOff val="40000"/>
                </a:schemeClr>
              </a:buClr>
              <a:buSzPct val="160000"/>
              <a:buFont typeface="Arial" panose="020B0604020202020204" pitchFamily="34" charset="0"/>
              <a:buChar char="•"/>
              <a:defRPr sz="3000">
                <a:latin typeface="Arial"/>
                <a:ea typeface="Arial"/>
                <a:cs typeface="Arial"/>
                <a:sym typeface="Arial"/>
              </a:defRPr>
            </a:pPr>
            <a:r>
              <a:rPr lang="en-US" sz="1600" b="1" dirty="0">
                <a:latin typeface="Calibri" panose="020F0502020204030204" pitchFamily="34" charset="0"/>
                <a:cs typeface="Calibri" panose="020F0502020204030204" pitchFamily="34" charset="0"/>
              </a:rPr>
              <a:t>Co-dependency (seek other for worth)                          </a:t>
            </a:r>
          </a:p>
          <a:p>
            <a:pPr marL="228600" lvl="4" indent="-228600" defTabSz="321457">
              <a:spcBef>
                <a:spcPts val="1000"/>
              </a:spcBef>
              <a:buClr>
                <a:schemeClr val="accent1">
                  <a:lumMod val="60000"/>
                  <a:lumOff val="40000"/>
                </a:schemeClr>
              </a:buClr>
              <a:buSzPct val="160000"/>
              <a:buFont typeface="Arial" panose="020B0604020202020204" pitchFamily="34" charset="0"/>
              <a:buChar char="•"/>
              <a:defRPr sz="3000">
                <a:latin typeface="Arial"/>
                <a:ea typeface="Arial"/>
                <a:cs typeface="Arial"/>
                <a:sym typeface="Arial"/>
              </a:defRPr>
            </a:pPr>
            <a:r>
              <a:rPr lang="en-US" sz="1600" b="1" dirty="0">
                <a:latin typeface="Calibri" panose="020F0502020204030204" pitchFamily="34" charset="0"/>
                <a:cs typeface="Calibri" panose="020F0502020204030204" pitchFamily="34" charset="0"/>
              </a:rPr>
              <a:t>Fight, Flight, or Freeze Reactions                      </a:t>
            </a:r>
          </a:p>
          <a:p>
            <a:pPr marL="228600" lvl="4" indent="-228600" defTabSz="321457">
              <a:spcBef>
                <a:spcPts val="1000"/>
              </a:spcBef>
              <a:buClr>
                <a:schemeClr val="accent1">
                  <a:lumMod val="60000"/>
                  <a:lumOff val="40000"/>
                </a:schemeClr>
              </a:buClr>
              <a:buSzPct val="160000"/>
              <a:buFont typeface="Arial" panose="020B0604020202020204" pitchFamily="34" charset="0"/>
              <a:buChar char="•"/>
              <a:defRPr sz="3000">
                <a:latin typeface="Arial"/>
                <a:ea typeface="Arial"/>
                <a:cs typeface="Arial"/>
                <a:sym typeface="Arial"/>
              </a:defRPr>
            </a:pPr>
            <a:r>
              <a:rPr lang="en-US" sz="1600" b="1" dirty="0">
                <a:latin typeface="Calibri" panose="020F0502020204030204" pitchFamily="34" charset="0"/>
                <a:cs typeface="Calibri" panose="020F0502020204030204" pitchFamily="34" charset="0"/>
              </a:rPr>
              <a:t>Denial</a:t>
            </a:r>
          </a:p>
          <a:p>
            <a:pPr marL="228600" lvl="4" indent="-228600" defTabSz="321457">
              <a:spcBef>
                <a:spcPts val="1000"/>
              </a:spcBef>
              <a:buClr>
                <a:schemeClr val="accent1">
                  <a:lumMod val="60000"/>
                  <a:lumOff val="40000"/>
                </a:schemeClr>
              </a:buClr>
              <a:buSzPct val="160000"/>
              <a:buFont typeface="Arial" panose="020B0604020202020204" pitchFamily="34" charset="0"/>
              <a:buChar char="•"/>
              <a:defRPr sz="3000">
                <a:latin typeface="Arial"/>
                <a:ea typeface="Arial"/>
                <a:cs typeface="Arial"/>
                <a:sym typeface="Arial"/>
              </a:defRPr>
            </a:pPr>
            <a:r>
              <a:rPr lang="en-US" sz="1600" b="1" dirty="0">
                <a:latin typeface="Calibri" panose="020F0502020204030204" pitchFamily="34" charset="0"/>
                <a:cs typeface="Calibri" panose="020F0502020204030204" pitchFamily="34" charset="0"/>
              </a:rPr>
              <a:t>Physical pain</a:t>
            </a:r>
          </a:p>
          <a:p>
            <a:pPr marL="228600" lvl="4" indent="-228600" defTabSz="321457">
              <a:spcBef>
                <a:spcPts val="1000"/>
              </a:spcBef>
              <a:buClr>
                <a:schemeClr val="accent1">
                  <a:lumMod val="60000"/>
                  <a:lumOff val="40000"/>
                </a:schemeClr>
              </a:buClr>
              <a:buSzPct val="160000"/>
              <a:buFont typeface="Arial" panose="020B0604020202020204" pitchFamily="34" charset="0"/>
              <a:buChar char="•"/>
              <a:defRPr sz="3000">
                <a:latin typeface="Arial"/>
                <a:ea typeface="Arial"/>
                <a:cs typeface="Arial"/>
                <a:sym typeface="Arial"/>
              </a:defRPr>
            </a:pPr>
            <a:r>
              <a:rPr lang="en-US" sz="1600" b="1" dirty="0">
                <a:latin typeface="Calibri" panose="020F0502020204030204" pitchFamily="34" charset="0"/>
                <a:cs typeface="Calibri" panose="020F0502020204030204" pitchFamily="34" charset="0"/>
              </a:rPr>
              <a:t>Lifetime of distractions</a:t>
            </a:r>
          </a:p>
          <a:p>
            <a:pPr marL="228600" lvl="4" indent="-228600" defTabSz="321457">
              <a:spcBef>
                <a:spcPts val="1000"/>
              </a:spcBef>
              <a:buClr>
                <a:schemeClr val="accent1">
                  <a:lumMod val="60000"/>
                  <a:lumOff val="40000"/>
                </a:schemeClr>
              </a:buClr>
              <a:buSzPct val="160000"/>
              <a:buFont typeface="Arial" panose="020B0604020202020204" pitchFamily="34" charset="0"/>
              <a:buChar char="•"/>
              <a:defRPr sz="3000">
                <a:latin typeface="Arial"/>
                <a:ea typeface="Arial"/>
                <a:cs typeface="Arial"/>
                <a:sym typeface="Arial"/>
              </a:defRPr>
            </a:pPr>
            <a:r>
              <a:rPr lang="en-US" sz="1600" b="1" dirty="0">
                <a:latin typeface="Calibri" panose="020F0502020204030204" pitchFamily="34" charset="0"/>
                <a:cs typeface="Calibri" panose="020F0502020204030204" pitchFamily="34" charset="0"/>
              </a:rPr>
              <a:t>Being overwhelmed</a:t>
            </a:r>
          </a:p>
          <a:p>
            <a:pPr marL="228600" lvl="4" indent="-228600" defTabSz="321457">
              <a:spcBef>
                <a:spcPts val="1000"/>
              </a:spcBef>
              <a:buClr>
                <a:schemeClr val="accent1">
                  <a:lumMod val="60000"/>
                  <a:lumOff val="40000"/>
                </a:schemeClr>
              </a:buClr>
              <a:buSzPct val="160000"/>
              <a:buFont typeface="Arial" panose="020B0604020202020204" pitchFamily="34" charset="0"/>
              <a:buChar char="•"/>
              <a:defRPr sz="3000">
                <a:latin typeface="Arial"/>
                <a:ea typeface="Arial"/>
                <a:cs typeface="Arial"/>
                <a:sym typeface="Arial"/>
              </a:defRPr>
            </a:pPr>
            <a:r>
              <a:rPr lang="en-US" sz="1600" b="1" dirty="0">
                <a:latin typeface="Calibri" panose="020F0502020204030204" pitchFamily="34" charset="0"/>
                <a:cs typeface="Calibri" panose="020F0502020204030204" pitchFamily="34" charset="0"/>
              </a:rPr>
              <a:t>Defensiveness</a:t>
            </a:r>
          </a:p>
          <a:p>
            <a:pPr marL="228600" lvl="4" indent="-228600" defTabSz="321457">
              <a:spcBef>
                <a:spcPts val="1000"/>
              </a:spcBef>
              <a:buClr>
                <a:schemeClr val="accent1">
                  <a:lumMod val="60000"/>
                  <a:lumOff val="40000"/>
                </a:schemeClr>
              </a:buClr>
              <a:buSzPct val="160000"/>
              <a:buFont typeface="Arial" panose="020B0604020202020204" pitchFamily="34" charset="0"/>
              <a:buChar char="•"/>
              <a:defRPr sz="3000">
                <a:latin typeface="Arial"/>
                <a:ea typeface="Arial"/>
                <a:cs typeface="Arial"/>
                <a:sym typeface="Arial"/>
              </a:defRPr>
            </a:pPr>
            <a:r>
              <a:rPr lang="en-US" sz="1600" b="1" dirty="0">
                <a:latin typeface="Calibri" panose="020F0502020204030204" pitchFamily="34" charset="0"/>
                <a:cs typeface="Calibri" panose="020F0502020204030204" pitchFamily="34" charset="0"/>
              </a:rPr>
              <a:t>Anxiety</a:t>
            </a:r>
          </a:p>
          <a:p>
            <a:pPr marL="228600" lvl="4" indent="-228600" defTabSz="321457">
              <a:spcBef>
                <a:spcPts val="1000"/>
              </a:spcBef>
              <a:buClr>
                <a:schemeClr val="accent1">
                  <a:lumMod val="60000"/>
                  <a:lumOff val="40000"/>
                </a:schemeClr>
              </a:buClr>
              <a:buSzPct val="160000"/>
              <a:buFont typeface="Arial" panose="020B0604020202020204" pitchFamily="34" charset="0"/>
              <a:buChar char="•"/>
              <a:defRPr sz="3000">
                <a:latin typeface="Arial"/>
                <a:ea typeface="Arial"/>
                <a:cs typeface="Arial"/>
                <a:sym typeface="Arial"/>
              </a:defRPr>
            </a:pPr>
            <a:r>
              <a:rPr lang="en-US" sz="1600" b="1" dirty="0">
                <a:latin typeface="Calibri" panose="020F0502020204030204" pitchFamily="34" charset="0"/>
                <a:cs typeface="Calibri" panose="020F0502020204030204" pitchFamily="34" charset="0"/>
              </a:rPr>
              <a:t>Avoidance</a:t>
            </a:r>
          </a:p>
          <a:p>
            <a:pPr marL="228600" lvl="4" indent="-228600" defTabSz="321457">
              <a:spcBef>
                <a:spcPts val="1000"/>
              </a:spcBef>
              <a:buClr>
                <a:schemeClr val="accent1">
                  <a:lumMod val="60000"/>
                  <a:lumOff val="40000"/>
                </a:schemeClr>
              </a:buClr>
              <a:buSzPct val="160000"/>
              <a:buFont typeface="Arial" panose="020B0604020202020204" pitchFamily="34" charset="0"/>
              <a:buChar char="•"/>
              <a:defRPr sz="3000">
                <a:latin typeface="Arial"/>
                <a:ea typeface="Arial"/>
                <a:cs typeface="Arial"/>
                <a:sym typeface="Arial"/>
              </a:defRPr>
            </a:pPr>
            <a:r>
              <a:rPr lang="en-US" sz="1600" b="1" dirty="0">
                <a:latin typeface="Calibri" panose="020F0502020204030204" pitchFamily="34" charset="0"/>
                <a:cs typeface="Calibri" panose="020F0502020204030204" pitchFamily="34" charset="0"/>
              </a:rPr>
              <a:t>People-pleasing</a:t>
            </a:r>
          </a:p>
        </p:txBody>
      </p:sp>
    </p:spTree>
    <p:extLst>
      <p:ext uri="{BB962C8B-B14F-4D97-AF65-F5344CB8AC3E}">
        <p14:creationId xmlns:p14="http://schemas.microsoft.com/office/powerpoint/2010/main" val="198877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00E33E-D601-4872-A900-2E48B4C7417C}"/>
              </a:ext>
            </a:extLst>
          </p:cNvPr>
          <p:cNvSpPr>
            <a:spLocks noGrp="1"/>
          </p:cNvSpPr>
          <p:nvPr>
            <p:ph sz="quarter" idx="13"/>
          </p:nvPr>
        </p:nvSpPr>
        <p:spPr>
          <a:xfrm>
            <a:off x="783772" y="1326279"/>
            <a:ext cx="9293290" cy="3311189"/>
          </a:xfrm>
        </p:spPr>
        <p:txBody>
          <a:bodyPr>
            <a:normAutofit fontScale="25000" lnSpcReduction="20000"/>
          </a:bodyPr>
          <a:lstStyle/>
          <a:p>
            <a:pPr marL="0" indent="0" defTabSz="321457">
              <a:buNone/>
              <a:defRPr sz="5600">
                <a:latin typeface="Arial"/>
                <a:ea typeface="Arial"/>
                <a:cs typeface="Arial"/>
                <a:sym typeface="Arial"/>
              </a:defRPr>
            </a:pPr>
            <a:r>
              <a:rPr lang="en-US" sz="8800" b="1" cap="none" dirty="0">
                <a:latin typeface="Calibri" panose="020F0502020204030204" pitchFamily="34" charset="0"/>
                <a:cs typeface="Calibri" panose="020F0502020204030204" pitchFamily="34" charset="0"/>
              </a:rPr>
              <a:t>Internalizing rejection (selfish-taking):     </a:t>
            </a:r>
          </a:p>
          <a:p>
            <a:pPr marL="0" indent="0" defTabSz="321457">
              <a:buNone/>
              <a:defRPr sz="5600">
                <a:latin typeface="Arial"/>
                <a:ea typeface="Arial"/>
                <a:cs typeface="Arial"/>
                <a:sym typeface="Arial"/>
              </a:defRPr>
            </a:pPr>
            <a:r>
              <a:rPr lang="en-US" sz="7200" b="1" cap="none" dirty="0">
                <a:latin typeface="Calibri" panose="020F0502020204030204" pitchFamily="34" charset="0"/>
                <a:cs typeface="Calibri" panose="020F0502020204030204" pitchFamily="34" charset="0"/>
              </a:rPr>
              <a:t>       </a:t>
            </a:r>
            <a:r>
              <a:rPr lang="en-US" sz="8800" b="1" u="sng" cap="none" dirty="0">
                <a:latin typeface="Calibri" panose="020F0502020204030204" pitchFamily="34" charset="0"/>
                <a:cs typeface="Calibri" panose="020F0502020204030204" pitchFamily="34" charset="0"/>
              </a:rPr>
              <a:t>Self-Identity:</a:t>
            </a:r>
            <a:r>
              <a:rPr lang="en-US" sz="8800" b="1" cap="none" dirty="0">
                <a:latin typeface="Calibri" panose="020F0502020204030204" pitchFamily="34" charset="0"/>
                <a:cs typeface="Calibri" panose="020F0502020204030204" pitchFamily="34" charset="0"/>
              </a:rPr>
              <a:t> “I am never wrong (would mean I am bad).”    </a:t>
            </a:r>
          </a:p>
          <a:p>
            <a:pPr marL="0" indent="0" defTabSz="321457">
              <a:buNone/>
              <a:defRPr sz="5600">
                <a:latin typeface="Arial"/>
                <a:ea typeface="Arial"/>
                <a:cs typeface="Arial"/>
                <a:sym typeface="Arial"/>
              </a:defRPr>
            </a:pPr>
            <a:endParaRPr lang="en-US" sz="9600" b="1" cap="none" dirty="0">
              <a:latin typeface="Calibri" panose="020F0502020204030204" pitchFamily="34" charset="0"/>
              <a:cs typeface="Calibri" panose="020F0502020204030204" pitchFamily="34" charset="0"/>
            </a:endParaRPr>
          </a:p>
          <a:p>
            <a:pPr marL="0" indent="0" defTabSz="321457">
              <a:buNone/>
              <a:defRPr sz="5600">
                <a:latin typeface="Arial"/>
                <a:ea typeface="Arial"/>
                <a:cs typeface="Arial"/>
                <a:sym typeface="Arial"/>
              </a:defRPr>
            </a:pPr>
            <a:r>
              <a:rPr lang="en-US" sz="8800" b="1" cap="none" dirty="0">
                <a:latin typeface="Calibri" panose="020F0502020204030204" pitchFamily="34" charset="0"/>
                <a:cs typeface="Calibri" panose="020F0502020204030204" pitchFamily="34" charset="0"/>
              </a:rPr>
              <a:t>Blame others for not meeting our needs:</a:t>
            </a:r>
          </a:p>
          <a:p>
            <a:pPr marL="0" indent="0" defTabSz="321457">
              <a:buNone/>
              <a:defRPr sz="5600">
                <a:latin typeface="Arial"/>
                <a:ea typeface="Arial"/>
                <a:cs typeface="Arial"/>
                <a:sym typeface="Arial"/>
              </a:defRPr>
            </a:pPr>
            <a:r>
              <a:rPr lang="en-US" sz="8800" b="1" cap="none" dirty="0">
                <a:latin typeface="Calibri" panose="020F0502020204030204" pitchFamily="34" charset="0"/>
                <a:cs typeface="Calibri" panose="020F0502020204030204" pitchFamily="34" charset="0"/>
              </a:rPr>
              <a:t>      </a:t>
            </a:r>
            <a:r>
              <a:rPr lang="en-US" sz="8800" b="1" u="sng" cap="none" dirty="0">
                <a:latin typeface="Calibri" panose="020F0502020204030204" pitchFamily="34" charset="0"/>
                <a:cs typeface="Calibri" panose="020F0502020204030204" pitchFamily="34" charset="0"/>
              </a:rPr>
              <a:t>Needs Attitude:</a:t>
            </a:r>
            <a:r>
              <a:rPr lang="en-US" sz="8800" b="1" cap="none" dirty="0">
                <a:latin typeface="Calibri" panose="020F0502020204030204" pitchFamily="34" charset="0"/>
                <a:cs typeface="Calibri" panose="020F0502020204030204" pitchFamily="34" charset="0"/>
              </a:rPr>
              <a:t>     “You are my problem, if you would only...”</a:t>
            </a:r>
          </a:p>
          <a:p>
            <a:pPr marL="0" indent="0" defTabSz="321457">
              <a:buNone/>
              <a:defRPr sz="5600">
                <a:latin typeface="Arial"/>
                <a:ea typeface="Arial"/>
                <a:cs typeface="Arial"/>
                <a:sym typeface="Arial"/>
              </a:defRPr>
            </a:pPr>
            <a:r>
              <a:rPr lang="en-US" sz="8800" b="1" cap="none" dirty="0">
                <a:latin typeface="Calibri" panose="020F0502020204030204" pitchFamily="34" charset="0"/>
                <a:cs typeface="Calibri" panose="020F0502020204030204" pitchFamily="34" charset="0"/>
              </a:rPr>
              <a:t>                                        “You must meet my needs.”</a:t>
            </a:r>
          </a:p>
          <a:p>
            <a:endParaRPr lang="en-US" dirty="0"/>
          </a:p>
        </p:txBody>
      </p:sp>
      <p:sp>
        <p:nvSpPr>
          <p:cNvPr id="6" name="Title 1">
            <a:extLst>
              <a:ext uri="{FF2B5EF4-FFF2-40B4-BE49-F238E27FC236}">
                <a16:creationId xmlns:a16="http://schemas.microsoft.com/office/drawing/2014/main" id="{573669D7-E346-4B62-8E94-665A4763CF21}"/>
              </a:ext>
            </a:extLst>
          </p:cNvPr>
          <p:cNvSpPr>
            <a:spLocks noGrp="1"/>
          </p:cNvSpPr>
          <p:nvPr>
            <p:ph type="title"/>
          </p:nvPr>
        </p:nvSpPr>
        <p:spPr>
          <a:xfrm>
            <a:off x="765110" y="111969"/>
            <a:ext cx="10198411" cy="1151965"/>
          </a:xfrm>
        </p:spPr>
        <p:txBody>
          <a:bodyPr>
            <a:noAutofit/>
          </a:bodyPr>
          <a:lstStyle/>
          <a:p>
            <a:r>
              <a:rPr lang="en-US" sz="2400" b="1" dirty="0">
                <a:latin typeface="Calibri" panose="020F0502020204030204" pitchFamily="34" charset="0"/>
                <a:cs typeface="Calibri" panose="020F0502020204030204" pitchFamily="34" charset="0"/>
              </a:rPr>
              <a:t>Blocks to loving others and loving self</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Blame - leads to:</a:t>
            </a:r>
          </a:p>
        </p:txBody>
      </p:sp>
      <p:sp>
        <p:nvSpPr>
          <p:cNvPr id="7" name="TextBox 6">
            <a:extLst>
              <a:ext uri="{FF2B5EF4-FFF2-40B4-BE49-F238E27FC236}">
                <a16:creationId xmlns:a16="http://schemas.microsoft.com/office/drawing/2014/main" id="{898EF50D-B7DA-4AA7-A87B-95CD0847E070}"/>
              </a:ext>
            </a:extLst>
          </p:cNvPr>
          <p:cNvSpPr txBox="1"/>
          <p:nvPr/>
        </p:nvSpPr>
        <p:spPr>
          <a:xfrm>
            <a:off x="8828515" y="1110920"/>
            <a:ext cx="1948343" cy="2646878"/>
          </a:xfrm>
          <a:prstGeom prst="rect">
            <a:avLst/>
          </a:prstGeom>
          <a:noFill/>
          <a:ln>
            <a:solidFill>
              <a:schemeClr val="accent1"/>
            </a:solidFill>
          </a:ln>
        </p:spPr>
        <p:txBody>
          <a:bodyPr wrap="square" rtlCol="0">
            <a:spAutoFit/>
          </a:bodyPr>
          <a:lstStyle/>
          <a:p>
            <a:pPr marL="0" indent="0" defTabSz="321457">
              <a:buNone/>
              <a:defRPr sz="2600">
                <a:latin typeface="Arial"/>
                <a:ea typeface="Arial"/>
                <a:cs typeface="Arial"/>
                <a:sym typeface="Arial"/>
              </a:defRPr>
            </a:pPr>
            <a:r>
              <a:rPr lang="en-US" sz="1800" b="1" cap="none" dirty="0">
                <a:latin typeface="Calibri" panose="020F0502020204030204" pitchFamily="34" charset="0"/>
                <a:cs typeface="Calibri" panose="020F0502020204030204" pitchFamily="34" charset="0"/>
              </a:rPr>
              <a:t>Creates habits of:</a:t>
            </a:r>
          </a:p>
          <a:p>
            <a:pPr marL="0" indent="0" defTabSz="321457">
              <a:buNone/>
              <a:defRPr sz="2600">
                <a:latin typeface="Arial"/>
                <a:ea typeface="Arial"/>
                <a:cs typeface="Arial"/>
                <a:sym typeface="Arial"/>
              </a:defRPr>
            </a:pPr>
            <a:endParaRPr lang="en-US" sz="200" b="1" cap="none" dirty="0">
              <a:latin typeface="Calibri" panose="020F0502020204030204" pitchFamily="34" charset="0"/>
              <a:cs typeface="Calibri" panose="020F0502020204030204" pitchFamily="34" charset="0"/>
            </a:endParaRPr>
          </a:p>
          <a:p>
            <a:pPr marL="228600" lvl="4" indent="-228600" defTabSz="321457">
              <a:spcBef>
                <a:spcPts val="1000"/>
              </a:spcBef>
              <a:buClr>
                <a:schemeClr val="accent1">
                  <a:lumMod val="60000"/>
                  <a:lumOff val="40000"/>
                </a:schemeClr>
              </a:buClr>
              <a:buSzPct val="160000"/>
              <a:buFont typeface="Arial" panose="020B0604020202020204" pitchFamily="34" charset="0"/>
              <a:buChar char="•"/>
              <a:tabLst>
                <a:tab pos="0" algn="l"/>
              </a:tabLst>
              <a:defRPr sz="3000">
                <a:latin typeface="Arial"/>
                <a:ea typeface="Arial"/>
                <a:cs typeface="Arial"/>
                <a:sym typeface="Arial"/>
              </a:defRPr>
            </a:pPr>
            <a:r>
              <a:rPr lang="en-US" sz="1600" b="1" dirty="0">
                <a:latin typeface="Calibri" panose="020F0502020204030204" pitchFamily="34" charset="0"/>
                <a:cs typeface="Calibri" panose="020F0502020204030204" pitchFamily="34" charset="0"/>
              </a:rPr>
              <a:t>Control</a:t>
            </a:r>
          </a:p>
          <a:p>
            <a:pPr marL="228600" lvl="4" indent="-228600" defTabSz="321457">
              <a:spcBef>
                <a:spcPts val="1000"/>
              </a:spcBef>
              <a:buClr>
                <a:schemeClr val="accent1">
                  <a:lumMod val="60000"/>
                  <a:lumOff val="40000"/>
                </a:schemeClr>
              </a:buClr>
              <a:buSzPct val="160000"/>
              <a:buFont typeface="Arial" panose="020B0604020202020204" pitchFamily="34" charset="0"/>
              <a:buChar char="•"/>
              <a:defRPr sz="3000">
                <a:latin typeface="Arial"/>
                <a:ea typeface="Arial"/>
                <a:cs typeface="Arial"/>
                <a:sym typeface="Arial"/>
              </a:defRPr>
            </a:pPr>
            <a:r>
              <a:rPr lang="en-US" sz="1600" b="1" dirty="0">
                <a:latin typeface="Calibri" panose="020F0502020204030204" pitchFamily="34" charset="0"/>
                <a:cs typeface="Calibri" panose="020F0502020204030204" pitchFamily="34" charset="0"/>
              </a:rPr>
              <a:t>Manipulation</a:t>
            </a:r>
          </a:p>
          <a:p>
            <a:pPr marL="228600" lvl="4" indent="-228600" defTabSz="321457">
              <a:spcBef>
                <a:spcPts val="1000"/>
              </a:spcBef>
              <a:buClr>
                <a:schemeClr val="accent1">
                  <a:lumMod val="60000"/>
                  <a:lumOff val="40000"/>
                </a:schemeClr>
              </a:buClr>
              <a:buSzPct val="160000"/>
              <a:buFont typeface="Arial" panose="020B0604020202020204" pitchFamily="34" charset="0"/>
              <a:buChar char="•"/>
              <a:defRPr sz="3000">
                <a:latin typeface="Arial"/>
                <a:ea typeface="Arial"/>
                <a:cs typeface="Arial"/>
                <a:sym typeface="Arial"/>
              </a:defRPr>
            </a:pPr>
            <a:r>
              <a:rPr lang="en-US" sz="1600" b="1" dirty="0">
                <a:latin typeface="Calibri" panose="020F0502020204030204" pitchFamily="34" charset="0"/>
                <a:cs typeface="Calibri" panose="020F0502020204030204" pitchFamily="34" charset="0"/>
              </a:rPr>
              <a:t>Abuse</a:t>
            </a:r>
          </a:p>
          <a:p>
            <a:pPr marL="228600" lvl="4" indent="-228600" defTabSz="321457">
              <a:spcBef>
                <a:spcPts val="1000"/>
              </a:spcBef>
              <a:buClr>
                <a:schemeClr val="accent1">
                  <a:lumMod val="60000"/>
                  <a:lumOff val="40000"/>
                </a:schemeClr>
              </a:buClr>
              <a:buSzPct val="160000"/>
              <a:buFont typeface="Arial" panose="020B0604020202020204" pitchFamily="34" charset="0"/>
              <a:buChar char="•"/>
              <a:defRPr sz="3000">
                <a:latin typeface="Arial"/>
                <a:ea typeface="Arial"/>
                <a:cs typeface="Arial"/>
                <a:sym typeface="Arial"/>
              </a:defRPr>
            </a:pPr>
            <a:r>
              <a:rPr lang="en-US" sz="1600" b="1" dirty="0">
                <a:latin typeface="Calibri" panose="020F0502020204030204" pitchFamily="34" charset="0"/>
                <a:cs typeface="Calibri" panose="020F0502020204030204" pitchFamily="34" charset="0"/>
              </a:rPr>
              <a:t>Criticism</a:t>
            </a:r>
          </a:p>
          <a:p>
            <a:pPr marL="228600" lvl="4" indent="-228600" defTabSz="321457">
              <a:spcBef>
                <a:spcPts val="1000"/>
              </a:spcBef>
              <a:buClr>
                <a:schemeClr val="accent1">
                  <a:lumMod val="60000"/>
                  <a:lumOff val="40000"/>
                </a:schemeClr>
              </a:buClr>
              <a:buSzPct val="160000"/>
              <a:buFont typeface="Arial" panose="020B0604020202020204" pitchFamily="34" charset="0"/>
              <a:buChar char="•"/>
              <a:defRPr sz="3000">
                <a:latin typeface="Arial"/>
                <a:ea typeface="Arial"/>
                <a:cs typeface="Arial"/>
                <a:sym typeface="Arial"/>
              </a:defRPr>
            </a:pPr>
            <a:r>
              <a:rPr lang="en-US" sz="1600" b="1" dirty="0">
                <a:latin typeface="Calibri" panose="020F0502020204030204" pitchFamily="34" charset="0"/>
                <a:cs typeface="Calibri" panose="020F0502020204030204" pitchFamily="34" charset="0"/>
              </a:rPr>
              <a:t>Addictions </a:t>
            </a:r>
          </a:p>
          <a:p>
            <a:pPr marL="228600" lvl="4" indent="-228600" defTabSz="321457">
              <a:spcBef>
                <a:spcPts val="1000"/>
              </a:spcBef>
              <a:buClr>
                <a:schemeClr val="accent1">
                  <a:lumMod val="60000"/>
                  <a:lumOff val="40000"/>
                </a:schemeClr>
              </a:buClr>
              <a:buSzPct val="160000"/>
              <a:buFont typeface="Arial" panose="020B0604020202020204" pitchFamily="34" charset="0"/>
              <a:buChar char="•"/>
              <a:defRPr sz="3000">
                <a:latin typeface="Arial"/>
                <a:ea typeface="Arial"/>
                <a:cs typeface="Arial"/>
                <a:sym typeface="Arial"/>
              </a:defRPr>
            </a:pPr>
            <a:endParaRPr 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3073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750477-E9E3-46B1-81DA-05E6CDA541C2}"/>
              </a:ext>
            </a:extLst>
          </p:cNvPr>
          <p:cNvSpPr>
            <a:spLocks noGrp="1"/>
          </p:cNvSpPr>
          <p:nvPr>
            <p:ph sz="quarter" idx="13"/>
          </p:nvPr>
        </p:nvSpPr>
        <p:spPr>
          <a:xfrm>
            <a:off x="765110" y="1495426"/>
            <a:ext cx="7893698" cy="3823566"/>
          </a:xfrm>
        </p:spPr>
        <p:txBody>
          <a:bodyPr>
            <a:normAutofit fontScale="25000" lnSpcReduction="20000"/>
          </a:bodyPr>
          <a:lstStyle/>
          <a:p>
            <a:pPr marL="0" indent="0" defTabSz="321457">
              <a:buNone/>
              <a:defRPr sz="5700">
                <a:latin typeface="Arial"/>
                <a:ea typeface="Arial"/>
                <a:cs typeface="Arial"/>
                <a:sym typeface="Arial"/>
              </a:defRPr>
            </a:pPr>
            <a:r>
              <a:rPr lang="en-US" sz="8800" b="1" cap="none" dirty="0">
                <a:latin typeface="Calibri" panose="020F0502020204030204" pitchFamily="34" charset="0"/>
                <a:cs typeface="Calibri" panose="020F0502020204030204" pitchFamily="34" charset="0"/>
              </a:rPr>
              <a:t>Internalizing rejection (self-reliance):</a:t>
            </a:r>
          </a:p>
          <a:p>
            <a:pPr marL="0" indent="0" defTabSz="321457">
              <a:buNone/>
              <a:defRPr sz="5700">
                <a:latin typeface="Arial"/>
                <a:ea typeface="Arial"/>
                <a:cs typeface="Arial"/>
                <a:sym typeface="Arial"/>
              </a:defRPr>
            </a:pPr>
            <a:r>
              <a:rPr lang="en-US" sz="7200" b="1" cap="none" dirty="0">
                <a:latin typeface="Calibri" panose="020F0502020204030204" pitchFamily="34" charset="0"/>
                <a:cs typeface="Calibri" panose="020F0502020204030204" pitchFamily="34" charset="0"/>
              </a:rPr>
              <a:t>      </a:t>
            </a:r>
            <a:r>
              <a:rPr lang="en-US" sz="8800" b="1" u="sng" cap="none" dirty="0">
                <a:latin typeface="Calibri" panose="020F0502020204030204" pitchFamily="34" charset="0"/>
                <a:cs typeface="Calibri" panose="020F0502020204030204" pitchFamily="34" charset="0"/>
              </a:rPr>
              <a:t>Self-Identity:</a:t>
            </a:r>
            <a:r>
              <a:rPr lang="en-US" sz="8800" b="1" cap="none" dirty="0">
                <a:latin typeface="Calibri" panose="020F0502020204030204" pitchFamily="34" charset="0"/>
                <a:cs typeface="Calibri" panose="020F0502020204030204" pitchFamily="34" charset="0"/>
              </a:rPr>
              <a:t>            “I am never safe/secure.” </a:t>
            </a:r>
          </a:p>
          <a:p>
            <a:pPr marL="914400" lvl="2" indent="0" defTabSz="321457">
              <a:buNone/>
              <a:defRPr sz="2700">
                <a:latin typeface="Arial"/>
                <a:ea typeface="Arial"/>
                <a:cs typeface="Arial"/>
                <a:sym typeface="Arial"/>
              </a:defRPr>
            </a:pPr>
            <a:r>
              <a:rPr lang="en-US" sz="8800" b="1" cap="none" dirty="0">
                <a:latin typeface="Calibri" panose="020F0502020204030204" pitchFamily="34" charset="0"/>
                <a:cs typeface="Calibri" panose="020F0502020204030204" pitchFamily="34" charset="0"/>
              </a:rPr>
              <a:t>                          “No one will take care of me.”  </a:t>
            </a:r>
          </a:p>
          <a:p>
            <a:pPr marL="914400" lvl="2" indent="0" defTabSz="321457">
              <a:buNone/>
              <a:defRPr sz="2700">
                <a:latin typeface="Arial"/>
                <a:ea typeface="Arial"/>
                <a:cs typeface="Arial"/>
                <a:sym typeface="Arial"/>
              </a:defRPr>
            </a:pPr>
            <a:r>
              <a:rPr lang="en-US" sz="8800" b="1" cap="none" dirty="0">
                <a:latin typeface="Calibri" panose="020F0502020204030204" pitchFamily="34" charset="0"/>
                <a:cs typeface="Calibri" panose="020F0502020204030204" pitchFamily="34" charset="0"/>
              </a:rPr>
              <a:t>                          “I have to get my own needs met.” </a:t>
            </a:r>
            <a:endParaRPr lang="en-US" sz="4000" b="1" cap="none" dirty="0">
              <a:latin typeface="Calibri" panose="020F0502020204030204" pitchFamily="34" charset="0"/>
              <a:cs typeface="Calibri" panose="020F0502020204030204" pitchFamily="34" charset="0"/>
            </a:endParaRPr>
          </a:p>
          <a:p>
            <a:pPr marL="914400" lvl="2" indent="0" defTabSz="321457">
              <a:buNone/>
              <a:defRPr sz="2700">
                <a:latin typeface="Arial"/>
                <a:ea typeface="Arial"/>
                <a:cs typeface="Arial"/>
                <a:sym typeface="Arial"/>
              </a:defRPr>
            </a:pPr>
            <a:endParaRPr lang="en-US" sz="4000" b="1" cap="none" dirty="0">
              <a:latin typeface="Calibri" panose="020F0502020204030204" pitchFamily="34" charset="0"/>
              <a:cs typeface="Calibri" panose="020F0502020204030204" pitchFamily="34" charset="0"/>
            </a:endParaRPr>
          </a:p>
          <a:p>
            <a:pPr marL="0" indent="0" defTabSz="321457">
              <a:buNone/>
              <a:defRPr sz="2700">
                <a:latin typeface="Arial"/>
                <a:ea typeface="Arial"/>
                <a:cs typeface="Arial"/>
                <a:sym typeface="Arial"/>
              </a:defRPr>
            </a:pPr>
            <a:r>
              <a:rPr lang="en-US" sz="8800" b="1" cap="none" dirty="0">
                <a:latin typeface="Calibri" panose="020F0502020204030204" pitchFamily="34" charset="0"/>
                <a:cs typeface="Calibri" panose="020F0502020204030204" pitchFamily="34" charset="0"/>
              </a:rPr>
              <a:t>Afraid to admit we have needs because others may reject us.</a:t>
            </a:r>
            <a:endParaRPr lang="en-US" sz="7200" b="1" cap="none" dirty="0">
              <a:latin typeface="Calibri" panose="020F0502020204030204" pitchFamily="34" charset="0"/>
              <a:cs typeface="Calibri" panose="020F0502020204030204" pitchFamily="34" charset="0"/>
            </a:endParaRPr>
          </a:p>
          <a:p>
            <a:pPr marL="0" indent="0" defTabSz="321457">
              <a:buNone/>
              <a:defRPr sz="2700">
                <a:latin typeface="Arial"/>
                <a:ea typeface="Arial"/>
                <a:cs typeface="Arial"/>
                <a:sym typeface="Arial"/>
              </a:defRPr>
            </a:pPr>
            <a:r>
              <a:rPr lang="en-US" sz="7200" b="1" cap="none" dirty="0">
                <a:latin typeface="Calibri" panose="020F0502020204030204" pitchFamily="34" charset="0"/>
                <a:cs typeface="Calibri" panose="020F0502020204030204" pitchFamily="34" charset="0"/>
              </a:rPr>
              <a:t>     </a:t>
            </a:r>
            <a:r>
              <a:rPr lang="en-US" sz="8800" b="1" u="sng" cap="none" dirty="0">
                <a:latin typeface="Calibri" panose="020F0502020204030204" pitchFamily="34" charset="0"/>
                <a:cs typeface="Calibri" panose="020F0502020204030204" pitchFamily="34" charset="0"/>
              </a:rPr>
              <a:t>Needs Attitude:</a:t>
            </a:r>
            <a:r>
              <a:rPr lang="en-US" sz="8800" b="1" cap="none" dirty="0">
                <a:latin typeface="Calibri" panose="020F0502020204030204" pitchFamily="34" charset="0"/>
                <a:cs typeface="Calibri" panose="020F0502020204030204" pitchFamily="34" charset="0"/>
              </a:rPr>
              <a:t>        “I will meet my own needs, because...”</a:t>
            </a:r>
          </a:p>
          <a:p>
            <a:pPr marL="2743200" lvl="6" indent="0" defTabSz="321457">
              <a:buNone/>
              <a:defRPr sz="2700">
                <a:latin typeface="Arial"/>
                <a:ea typeface="Arial"/>
                <a:cs typeface="Arial"/>
                <a:sym typeface="Arial"/>
              </a:defRPr>
            </a:pPr>
            <a:r>
              <a:rPr lang="en-US" sz="8200" b="1" cap="none" dirty="0">
                <a:latin typeface="Calibri" panose="020F0502020204030204" pitchFamily="34" charset="0"/>
                <a:cs typeface="Calibri" panose="020F0502020204030204" pitchFamily="34" charset="0"/>
              </a:rPr>
              <a:t>....you may not meet my needs.”</a:t>
            </a:r>
          </a:p>
          <a:p>
            <a:pPr marL="2743200" lvl="6" indent="0" defTabSz="321457">
              <a:buNone/>
              <a:defRPr sz="2700">
                <a:latin typeface="Arial"/>
                <a:ea typeface="Arial"/>
                <a:cs typeface="Arial"/>
                <a:sym typeface="Arial"/>
              </a:defRPr>
            </a:pPr>
            <a:r>
              <a:rPr lang="en-US" sz="8200" b="1" cap="none" dirty="0">
                <a:latin typeface="Calibri" panose="020F0502020204030204" pitchFamily="34" charset="0"/>
                <a:cs typeface="Calibri" panose="020F0502020204030204" pitchFamily="34" charset="0"/>
              </a:rPr>
              <a:t>....you may think I am weak.”</a:t>
            </a:r>
          </a:p>
          <a:p>
            <a:pPr marL="914400" lvl="2" indent="0" algn="r" defTabSz="321457">
              <a:buNone/>
              <a:defRPr sz="2700">
                <a:latin typeface="Arial"/>
                <a:ea typeface="Arial"/>
                <a:cs typeface="Arial"/>
                <a:sym typeface="Arial"/>
              </a:defRPr>
            </a:pPr>
            <a:r>
              <a:rPr lang="en-US" sz="3300" b="1" cap="none" dirty="0">
                <a:latin typeface="Calibri" panose="020F0502020204030204" pitchFamily="34" charset="0"/>
                <a:cs typeface="Calibri" panose="020F0502020204030204" pitchFamily="34" charset="0"/>
              </a:rPr>
              <a:t>        </a:t>
            </a:r>
          </a:p>
          <a:p>
            <a:pPr marL="0" indent="0" defTabSz="321457">
              <a:buNone/>
              <a:defRPr sz="2700">
                <a:latin typeface="Arial"/>
                <a:ea typeface="Arial"/>
                <a:cs typeface="Arial"/>
                <a:sym typeface="Arial"/>
              </a:defRPr>
            </a:pPr>
            <a:endParaRPr lang="en-US" sz="7200" b="1" cap="none" dirty="0">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EB14F8DD-9FFD-4BAB-A65A-17C0C2509C5A}"/>
              </a:ext>
            </a:extLst>
          </p:cNvPr>
          <p:cNvSpPr>
            <a:spLocks noGrp="1"/>
          </p:cNvSpPr>
          <p:nvPr>
            <p:ph type="title"/>
          </p:nvPr>
        </p:nvSpPr>
        <p:spPr>
          <a:xfrm>
            <a:off x="727788" y="77560"/>
            <a:ext cx="10041930" cy="1151965"/>
          </a:xfrm>
        </p:spPr>
        <p:txBody>
          <a:bodyPr>
            <a:noAutofit/>
          </a:bodyPr>
          <a:lstStyle/>
          <a:p>
            <a:r>
              <a:rPr lang="en-US" sz="2400" b="1" dirty="0">
                <a:latin typeface="Calibri" panose="020F0502020204030204" pitchFamily="34" charset="0"/>
                <a:cs typeface="Calibri" panose="020F0502020204030204" pitchFamily="34" charset="0"/>
              </a:rPr>
              <a:t>Blocks to loving others and loving self</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Fear - leads to:</a:t>
            </a:r>
          </a:p>
        </p:txBody>
      </p:sp>
      <p:sp>
        <p:nvSpPr>
          <p:cNvPr id="9" name="TextBox 8">
            <a:extLst>
              <a:ext uri="{FF2B5EF4-FFF2-40B4-BE49-F238E27FC236}">
                <a16:creationId xmlns:a16="http://schemas.microsoft.com/office/drawing/2014/main" id="{0E625D30-97FA-4D3E-B4F8-39AEA51D2E67}"/>
              </a:ext>
            </a:extLst>
          </p:cNvPr>
          <p:cNvSpPr txBox="1"/>
          <p:nvPr/>
        </p:nvSpPr>
        <p:spPr>
          <a:xfrm>
            <a:off x="8688556" y="1110924"/>
            <a:ext cx="2816090" cy="4390946"/>
          </a:xfrm>
          <a:prstGeom prst="rect">
            <a:avLst/>
          </a:prstGeom>
          <a:noFill/>
          <a:ln>
            <a:solidFill>
              <a:schemeClr val="accent1"/>
            </a:solidFill>
          </a:ln>
        </p:spPr>
        <p:txBody>
          <a:bodyPr wrap="square" rtlCol="0">
            <a:spAutoFit/>
          </a:bodyPr>
          <a:lstStyle/>
          <a:p>
            <a:pPr marL="0" indent="0" defTabSz="321457">
              <a:buNone/>
              <a:defRPr sz="2600">
                <a:latin typeface="Arial"/>
                <a:ea typeface="Arial"/>
                <a:cs typeface="Arial"/>
                <a:sym typeface="Arial"/>
              </a:defRPr>
            </a:pPr>
            <a:r>
              <a:rPr lang="en-US" sz="1800" b="1" cap="none" dirty="0">
                <a:latin typeface="Calibri" panose="020F0502020204030204" pitchFamily="34" charset="0"/>
                <a:cs typeface="Calibri" panose="020F0502020204030204" pitchFamily="34" charset="0"/>
              </a:rPr>
              <a:t>Creates habits of escaping:</a:t>
            </a:r>
          </a:p>
          <a:p>
            <a:pPr marL="0" indent="0" defTabSz="321457">
              <a:buNone/>
              <a:defRPr sz="2600">
                <a:latin typeface="Arial"/>
                <a:ea typeface="Arial"/>
                <a:cs typeface="Arial"/>
                <a:sym typeface="Arial"/>
              </a:defRPr>
            </a:pPr>
            <a:endParaRPr lang="en-US" sz="200" b="1" cap="none" dirty="0">
              <a:latin typeface="Calibri" panose="020F0502020204030204" pitchFamily="34" charset="0"/>
              <a:cs typeface="Calibri" panose="020F0502020204030204" pitchFamily="34" charset="0"/>
            </a:endParaRPr>
          </a:p>
          <a:p>
            <a:pPr marL="228600" lvl="4" indent="-228600" defTabSz="321457">
              <a:spcBef>
                <a:spcPts val="1000"/>
              </a:spcBef>
              <a:buClr>
                <a:schemeClr val="accent1">
                  <a:lumMod val="60000"/>
                  <a:lumOff val="40000"/>
                </a:schemeClr>
              </a:buClr>
              <a:buSzPct val="160000"/>
              <a:buFont typeface="Arial" panose="020B0604020202020204" pitchFamily="34" charset="0"/>
              <a:buChar char="•"/>
              <a:tabLst>
                <a:tab pos="0" algn="l"/>
              </a:tabLst>
              <a:defRPr sz="3000">
                <a:latin typeface="Arial"/>
                <a:ea typeface="Arial"/>
                <a:cs typeface="Arial"/>
                <a:sym typeface="Arial"/>
              </a:defRPr>
            </a:pPr>
            <a:r>
              <a:rPr lang="en-US" sz="1600" b="1" dirty="0">
                <a:latin typeface="Calibri" panose="020F0502020204030204" pitchFamily="34" charset="0"/>
                <a:cs typeface="Calibri" panose="020F0502020204030204" pitchFamily="34" charset="0"/>
              </a:rPr>
              <a:t>Control</a:t>
            </a:r>
            <a:endParaRPr lang="en-US" sz="1600" b="1" cap="none" dirty="0">
              <a:latin typeface="Calibri" panose="020F0502020204030204" pitchFamily="34" charset="0"/>
              <a:cs typeface="Calibri" panose="020F0502020204030204" pitchFamily="34" charset="0"/>
            </a:endParaRPr>
          </a:p>
          <a:p>
            <a:pPr marL="228600" lvl="4" indent="-228600" defTabSz="321457">
              <a:spcBef>
                <a:spcPts val="1000"/>
              </a:spcBef>
              <a:buClr>
                <a:schemeClr val="accent1">
                  <a:lumMod val="60000"/>
                  <a:lumOff val="40000"/>
                </a:schemeClr>
              </a:buClr>
              <a:buSzPct val="160000"/>
              <a:buFont typeface="Arial" panose="020B0604020202020204" pitchFamily="34" charset="0"/>
              <a:buChar char="•"/>
              <a:tabLst>
                <a:tab pos="0" algn="l"/>
              </a:tabLst>
              <a:defRPr sz="3000">
                <a:latin typeface="Arial"/>
                <a:ea typeface="Arial"/>
                <a:cs typeface="Arial"/>
                <a:sym typeface="Arial"/>
              </a:defRPr>
            </a:pPr>
            <a:r>
              <a:rPr lang="en-US" sz="1600" b="1" dirty="0">
                <a:latin typeface="Calibri" panose="020F0502020204030204" pitchFamily="34" charset="0"/>
                <a:cs typeface="Calibri" panose="020F0502020204030204" pitchFamily="34" charset="0"/>
              </a:rPr>
              <a:t>Anxiety</a:t>
            </a:r>
          </a:p>
          <a:p>
            <a:pPr marL="228600" lvl="4" indent="-228600" defTabSz="321457">
              <a:spcBef>
                <a:spcPts val="1000"/>
              </a:spcBef>
              <a:buClr>
                <a:schemeClr val="accent1">
                  <a:lumMod val="60000"/>
                  <a:lumOff val="40000"/>
                </a:schemeClr>
              </a:buClr>
              <a:buSzPct val="160000"/>
              <a:buFont typeface="Arial" panose="020B0604020202020204" pitchFamily="34" charset="0"/>
              <a:buChar char="•"/>
              <a:tabLst>
                <a:tab pos="0" algn="l"/>
              </a:tabLst>
              <a:defRPr sz="3000">
                <a:latin typeface="Arial"/>
                <a:ea typeface="Arial"/>
                <a:cs typeface="Arial"/>
                <a:sym typeface="Arial"/>
              </a:defRPr>
            </a:pPr>
            <a:r>
              <a:rPr lang="en-US" sz="1600" b="1" dirty="0">
                <a:latin typeface="Calibri" panose="020F0502020204030204" pitchFamily="34" charset="0"/>
                <a:cs typeface="Calibri" panose="020F0502020204030204" pitchFamily="34" charset="0"/>
              </a:rPr>
              <a:t>Additions</a:t>
            </a:r>
          </a:p>
          <a:p>
            <a:pPr marL="228600" lvl="4" indent="-228600" defTabSz="321457">
              <a:spcBef>
                <a:spcPts val="1000"/>
              </a:spcBef>
              <a:buClr>
                <a:schemeClr val="accent1">
                  <a:lumMod val="60000"/>
                  <a:lumOff val="40000"/>
                </a:schemeClr>
              </a:buClr>
              <a:buSzPct val="160000"/>
              <a:buFont typeface="Arial" panose="020B0604020202020204" pitchFamily="34" charset="0"/>
              <a:buChar char="•"/>
              <a:tabLst>
                <a:tab pos="0" algn="l"/>
              </a:tabLst>
              <a:defRPr sz="3000">
                <a:latin typeface="Arial"/>
                <a:ea typeface="Arial"/>
                <a:cs typeface="Arial"/>
                <a:sym typeface="Arial"/>
              </a:defRPr>
            </a:pPr>
            <a:r>
              <a:rPr lang="en-US" sz="1600" b="1" dirty="0">
                <a:latin typeface="Calibri" panose="020F0502020204030204" pitchFamily="34" charset="0"/>
                <a:cs typeface="Calibri" panose="020F0502020204030204" pitchFamily="34" charset="0"/>
              </a:rPr>
              <a:t>Adultery</a:t>
            </a:r>
          </a:p>
          <a:p>
            <a:pPr marL="228600" lvl="4" indent="-228600" defTabSz="321457">
              <a:spcBef>
                <a:spcPts val="1000"/>
              </a:spcBef>
              <a:buClr>
                <a:schemeClr val="accent1">
                  <a:lumMod val="60000"/>
                  <a:lumOff val="40000"/>
                </a:schemeClr>
              </a:buClr>
              <a:buSzPct val="160000"/>
              <a:buFont typeface="Arial" panose="020B0604020202020204" pitchFamily="34" charset="0"/>
              <a:buChar char="•"/>
              <a:tabLst>
                <a:tab pos="0" algn="l"/>
              </a:tabLst>
              <a:defRPr sz="3000">
                <a:latin typeface="Arial"/>
                <a:ea typeface="Arial"/>
                <a:cs typeface="Arial"/>
                <a:sym typeface="Arial"/>
              </a:defRPr>
            </a:pPr>
            <a:r>
              <a:rPr lang="en-US" sz="1600" b="1" dirty="0">
                <a:latin typeface="Calibri" panose="020F0502020204030204" pitchFamily="34" charset="0"/>
                <a:cs typeface="Calibri" panose="020F0502020204030204" pitchFamily="34" charset="0"/>
              </a:rPr>
              <a:t>Excessive work</a:t>
            </a:r>
          </a:p>
          <a:p>
            <a:pPr marL="228600" lvl="4" indent="-228600" defTabSz="321457">
              <a:spcBef>
                <a:spcPts val="1000"/>
              </a:spcBef>
              <a:buClr>
                <a:schemeClr val="accent1">
                  <a:lumMod val="60000"/>
                  <a:lumOff val="40000"/>
                </a:schemeClr>
              </a:buClr>
              <a:buSzPct val="160000"/>
              <a:buFont typeface="Arial" panose="020B0604020202020204" pitchFamily="34" charset="0"/>
              <a:buChar char="•"/>
              <a:tabLst>
                <a:tab pos="0" algn="l"/>
              </a:tabLst>
              <a:defRPr sz="3000">
                <a:latin typeface="Arial"/>
                <a:ea typeface="Arial"/>
                <a:cs typeface="Arial"/>
                <a:sym typeface="Arial"/>
              </a:defRPr>
            </a:pPr>
            <a:r>
              <a:rPr lang="en-US" sz="1600" b="1" dirty="0">
                <a:latin typeface="Calibri" panose="020F0502020204030204" pitchFamily="34" charset="0"/>
                <a:cs typeface="Calibri" panose="020F0502020204030204" pitchFamily="34" charset="0"/>
              </a:rPr>
              <a:t>Excessive exercise</a:t>
            </a:r>
          </a:p>
          <a:p>
            <a:pPr marL="228600" lvl="4" indent="-228600" defTabSz="321457">
              <a:spcBef>
                <a:spcPts val="1000"/>
              </a:spcBef>
              <a:buClr>
                <a:schemeClr val="accent1">
                  <a:lumMod val="60000"/>
                  <a:lumOff val="40000"/>
                </a:schemeClr>
              </a:buClr>
              <a:buSzPct val="160000"/>
              <a:buFont typeface="Arial" panose="020B0604020202020204" pitchFamily="34" charset="0"/>
              <a:buChar char="•"/>
              <a:tabLst>
                <a:tab pos="0" algn="l"/>
              </a:tabLst>
              <a:defRPr sz="3000">
                <a:latin typeface="Arial"/>
                <a:ea typeface="Arial"/>
                <a:cs typeface="Arial"/>
                <a:sym typeface="Arial"/>
              </a:defRPr>
            </a:pPr>
            <a:r>
              <a:rPr lang="en-US" sz="1600" b="1" dirty="0">
                <a:latin typeface="Calibri" panose="020F0502020204030204" pitchFamily="34" charset="0"/>
                <a:cs typeface="Calibri" panose="020F0502020204030204" pitchFamily="34" charset="0"/>
              </a:rPr>
              <a:t>Excessive hobbies / activities</a:t>
            </a:r>
          </a:p>
          <a:p>
            <a:pPr marL="228600" lvl="4" indent="-228600" defTabSz="321457">
              <a:spcBef>
                <a:spcPts val="1000"/>
              </a:spcBef>
              <a:buClr>
                <a:schemeClr val="accent1">
                  <a:lumMod val="60000"/>
                  <a:lumOff val="40000"/>
                </a:schemeClr>
              </a:buClr>
              <a:buSzPct val="160000"/>
              <a:buFont typeface="Arial" panose="020B0604020202020204" pitchFamily="34" charset="0"/>
              <a:buChar char="•"/>
              <a:tabLst>
                <a:tab pos="0" algn="l"/>
              </a:tabLst>
              <a:defRPr sz="3000">
                <a:latin typeface="Arial"/>
                <a:ea typeface="Arial"/>
                <a:cs typeface="Arial"/>
                <a:sym typeface="Arial"/>
              </a:defRPr>
            </a:pPr>
            <a:r>
              <a:rPr lang="en-US" sz="1600" b="1" dirty="0">
                <a:latin typeface="Calibri" panose="020F0502020204030204" pitchFamily="34" charset="0"/>
                <a:cs typeface="Calibri" panose="020F0502020204030204" pitchFamily="34" charset="0"/>
              </a:rPr>
              <a:t>Perfectionism</a:t>
            </a:r>
          </a:p>
          <a:p>
            <a:pPr marL="228600" lvl="4" indent="-228600" defTabSz="321457">
              <a:spcBef>
                <a:spcPts val="1000"/>
              </a:spcBef>
              <a:buClr>
                <a:schemeClr val="accent1">
                  <a:lumMod val="60000"/>
                  <a:lumOff val="40000"/>
                </a:schemeClr>
              </a:buClr>
              <a:buSzPct val="160000"/>
              <a:buFont typeface="Arial" panose="020B0604020202020204" pitchFamily="34" charset="0"/>
              <a:buChar char="•"/>
              <a:tabLst>
                <a:tab pos="0" algn="l"/>
              </a:tabLst>
              <a:defRPr sz="3000">
                <a:latin typeface="Arial"/>
                <a:ea typeface="Arial"/>
                <a:cs typeface="Arial"/>
                <a:sym typeface="Arial"/>
              </a:defRPr>
            </a:pPr>
            <a:r>
              <a:rPr lang="en-US" sz="1600" b="1" dirty="0">
                <a:latin typeface="Calibri" panose="020F0502020204030204" pitchFamily="34" charset="0"/>
                <a:cs typeface="Calibri" panose="020F0502020204030204" pitchFamily="34" charset="0"/>
              </a:rPr>
              <a:t>Isolation</a:t>
            </a:r>
          </a:p>
          <a:p>
            <a:pPr marL="228600" lvl="4" indent="-228600" defTabSz="321457">
              <a:spcBef>
                <a:spcPts val="1000"/>
              </a:spcBef>
              <a:buClr>
                <a:schemeClr val="accent1">
                  <a:lumMod val="60000"/>
                  <a:lumOff val="40000"/>
                </a:schemeClr>
              </a:buClr>
              <a:buSzPct val="160000"/>
              <a:buFont typeface="Arial" panose="020B0604020202020204" pitchFamily="34" charset="0"/>
              <a:buChar char="•"/>
              <a:tabLst>
                <a:tab pos="0" algn="l"/>
              </a:tabLst>
              <a:defRPr sz="3000">
                <a:latin typeface="Arial"/>
                <a:ea typeface="Arial"/>
                <a:cs typeface="Arial"/>
                <a:sym typeface="Arial"/>
              </a:defRPr>
            </a:pPr>
            <a:r>
              <a:rPr lang="en-US" sz="1600" b="1" dirty="0">
                <a:latin typeface="Calibri" panose="020F0502020204030204" pitchFamily="34" charset="0"/>
                <a:cs typeface="Calibri" panose="020F0502020204030204" pitchFamily="34" charset="0"/>
              </a:rPr>
              <a:t>Apathy</a:t>
            </a:r>
          </a:p>
        </p:txBody>
      </p:sp>
    </p:spTree>
    <p:extLst>
      <p:ext uri="{BB962C8B-B14F-4D97-AF65-F5344CB8AC3E}">
        <p14:creationId xmlns:p14="http://schemas.microsoft.com/office/powerpoint/2010/main" val="3900445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28925-2ACE-4EE5-B2D8-19FC013940DF}"/>
              </a:ext>
            </a:extLst>
          </p:cNvPr>
          <p:cNvSpPr>
            <a:spLocks noGrp="1"/>
          </p:cNvSpPr>
          <p:nvPr>
            <p:ph type="title"/>
          </p:nvPr>
        </p:nvSpPr>
        <p:spPr>
          <a:xfrm>
            <a:off x="699796" y="-85724"/>
            <a:ext cx="9945708" cy="1073020"/>
          </a:xfrm>
        </p:spPr>
        <p:txBody>
          <a:bodyPr>
            <a:normAutofit/>
          </a:bodyPr>
          <a:lstStyle/>
          <a:p>
            <a:r>
              <a:rPr lang="en-US" sz="3200" b="1" dirty="0">
                <a:latin typeface="Calibri" panose="020F0502020204030204" pitchFamily="34" charset="0"/>
                <a:cs typeface="Calibri" panose="020F0502020204030204" pitchFamily="34" charset="0"/>
              </a:rPr>
              <a:t>designed for GC Love</a:t>
            </a:r>
          </a:p>
        </p:txBody>
      </p:sp>
      <p:sp>
        <p:nvSpPr>
          <p:cNvPr id="3" name="Text Placeholder 2">
            <a:extLst>
              <a:ext uri="{FF2B5EF4-FFF2-40B4-BE49-F238E27FC236}">
                <a16:creationId xmlns:a16="http://schemas.microsoft.com/office/drawing/2014/main" id="{A7118088-7BB2-4B8B-90ED-846CD0824471}"/>
              </a:ext>
            </a:extLst>
          </p:cNvPr>
          <p:cNvSpPr>
            <a:spLocks noGrp="1"/>
          </p:cNvSpPr>
          <p:nvPr>
            <p:ph type="body" idx="1"/>
          </p:nvPr>
        </p:nvSpPr>
        <p:spPr>
          <a:xfrm>
            <a:off x="765110" y="1591425"/>
            <a:ext cx="10139319" cy="3311189"/>
          </a:xfrm>
        </p:spPr>
        <p:txBody>
          <a:bodyPr>
            <a:normAutofit fontScale="25000" lnSpcReduction="20000"/>
          </a:bodyPr>
          <a:lstStyle/>
          <a:p>
            <a:pPr marL="0" indent="0" defTabSz="321457">
              <a:buNone/>
              <a:defRPr sz="2900" b="0">
                <a:latin typeface="Arial"/>
                <a:ea typeface="Arial"/>
                <a:cs typeface="Arial"/>
                <a:sym typeface="Arial"/>
              </a:defRPr>
            </a:pPr>
            <a:r>
              <a:rPr lang="en-US" sz="8800" b="1" i="1" cap="none" dirty="0">
                <a:latin typeface="Calibri" panose="020F0502020204030204" pitchFamily="34" charset="0"/>
                <a:cs typeface="Calibri" panose="020F0502020204030204" pitchFamily="34" charset="0"/>
              </a:rPr>
              <a:t>Not seeing ourselves through the eyes of grace = Pain</a:t>
            </a:r>
          </a:p>
          <a:p>
            <a:pPr marL="0" indent="0" defTabSz="321457">
              <a:buNone/>
              <a:defRPr sz="2900" b="0">
                <a:latin typeface="Arial"/>
                <a:ea typeface="Arial"/>
                <a:cs typeface="Arial"/>
                <a:sym typeface="Arial"/>
              </a:defRPr>
            </a:pPr>
            <a:endParaRPr lang="en-US" sz="2400" b="1" cap="none" dirty="0">
              <a:latin typeface="Calibri" panose="020F0502020204030204" pitchFamily="34" charset="0"/>
              <a:cs typeface="Calibri" panose="020F0502020204030204" pitchFamily="34" charset="0"/>
            </a:endParaRPr>
          </a:p>
          <a:p>
            <a:pPr defTabSz="321457">
              <a:defRPr sz="2900" b="0">
                <a:latin typeface="Arial"/>
                <a:ea typeface="Arial"/>
                <a:cs typeface="Arial"/>
                <a:sym typeface="Arial"/>
              </a:defRPr>
            </a:pPr>
            <a:r>
              <a:rPr lang="en-US" sz="8800" b="1" cap="none" dirty="0">
                <a:latin typeface="Calibri" panose="020F0502020204030204" pitchFamily="34" charset="0"/>
                <a:cs typeface="Calibri" panose="020F0502020204030204" pitchFamily="34" charset="0"/>
              </a:rPr>
              <a:t>Enemy’s solution to PAIN:</a:t>
            </a:r>
          </a:p>
          <a:p>
            <a:pPr lvl="1" defTabSz="321457">
              <a:defRPr sz="2900" b="0">
                <a:latin typeface="Arial"/>
                <a:ea typeface="Arial"/>
                <a:cs typeface="Arial"/>
                <a:sym typeface="Arial"/>
              </a:defRPr>
            </a:pPr>
            <a:r>
              <a:rPr lang="en-US" sz="8800" b="1" cap="none" dirty="0">
                <a:latin typeface="Calibri" panose="020F0502020204030204" pitchFamily="34" charset="0"/>
                <a:cs typeface="Calibri" panose="020F0502020204030204" pitchFamily="34" charset="0"/>
              </a:rPr>
              <a:t>Negative view of God, self, &amp; others</a:t>
            </a:r>
          </a:p>
          <a:p>
            <a:pPr lvl="1" defTabSz="321457">
              <a:defRPr sz="2900" b="0">
                <a:latin typeface="Arial"/>
                <a:ea typeface="Arial"/>
                <a:cs typeface="Arial"/>
                <a:sym typeface="Arial"/>
              </a:defRPr>
            </a:pPr>
            <a:r>
              <a:rPr lang="en-US" sz="8800" b="1" cap="none" dirty="0">
                <a:latin typeface="Calibri" panose="020F0502020204030204" pitchFamily="34" charset="0"/>
                <a:cs typeface="Calibri" panose="020F0502020204030204" pitchFamily="34" charset="0"/>
              </a:rPr>
              <a:t>Attitude of Shame, Blame, &amp; Fear (blocking our love walk with one another)</a:t>
            </a:r>
          </a:p>
          <a:p>
            <a:pPr lvl="1" defTabSz="321457">
              <a:defRPr sz="2900" b="0">
                <a:latin typeface="Arial"/>
                <a:ea typeface="Arial"/>
                <a:cs typeface="Arial"/>
                <a:sym typeface="Arial"/>
              </a:defRPr>
            </a:pPr>
            <a:r>
              <a:rPr lang="en-US" sz="8800" b="1" cap="none" dirty="0">
                <a:latin typeface="Calibri" panose="020F0502020204030204" pitchFamily="34" charset="0"/>
                <a:cs typeface="Calibri" panose="020F0502020204030204" pitchFamily="34" charset="0"/>
              </a:rPr>
              <a:t>Out of fellowship = needs not met = PAIN = ALONE  </a:t>
            </a:r>
          </a:p>
          <a:p>
            <a:pPr lvl="1" defTabSz="321457">
              <a:defRPr sz="2900" b="0">
                <a:latin typeface="Arial"/>
                <a:ea typeface="Arial"/>
                <a:cs typeface="Arial"/>
                <a:sym typeface="Arial"/>
              </a:defRPr>
            </a:pPr>
            <a:endParaRPr lang="en-US" sz="3200" b="1" cap="none" dirty="0">
              <a:latin typeface="Calibri" panose="020F0502020204030204" pitchFamily="34" charset="0"/>
              <a:cs typeface="Calibri" panose="020F0502020204030204" pitchFamily="34" charset="0"/>
            </a:endParaRPr>
          </a:p>
          <a:p>
            <a:pPr defTabSz="321457">
              <a:defRPr sz="2900" b="0">
                <a:solidFill>
                  <a:srgbClr val="0433FF"/>
                </a:solidFill>
                <a:latin typeface="Arial"/>
                <a:ea typeface="Arial"/>
                <a:cs typeface="Arial"/>
                <a:sym typeface="Arial"/>
              </a:defRPr>
            </a:pPr>
            <a:r>
              <a:rPr lang="en-US" sz="8800" b="1" i="1" cap="none" dirty="0">
                <a:solidFill>
                  <a:srgbClr val="FF0000"/>
                </a:solidFill>
                <a:latin typeface="Calibri" panose="020F0502020204030204" pitchFamily="34" charset="0"/>
                <a:ea typeface="+mj-ea"/>
                <a:cs typeface="Calibri" panose="020F0502020204030204" pitchFamily="34" charset="0"/>
              </a:rPr>
              <a:t>God mourns with us when we are out of fellowship with each other.</a:t>
            </a:r>
          </a:p>
          <a:p>
            <a:pPr marL="0" indent="0" defTabSz="321457">
              <a:buNone/>
              <a:defRPr sz="2900" b="0">
                <a:solidFill>
                  <a:srgbClr val="0433FF"/>
                </a:solidFill>
                <a:latin typeface="Arial"/>
                <a:ea typeface="Arial"/>
                <a:cs typeface="Arial"/>
                <a:sym typeface="Arial"/>
              </a:defRPr>
            </a:pPr>
            <a:endParaRPr lang="en-US" sz="3200" b="1" i="1" cap="none" dirty="0">
              <a:solidFill>
                <a:srgbClr val="FF0000"/>
              </a:solidFill>
              <a:latin typeface="Calibri" panose="020F0502020204030204" pitchFamily="34" charset="0"/>
              <a:ea typeface="+mj-ea"/>
              <a:cs typeface="Calibri" panose="020F0502020204030204" pitchFamily="34" charset="0"/>
            </a:endParaRPr>
          </a:p>
          <a:p>
            <a:pPr defTabSz="321457">
              <a:defRPr sz="2900" b="0">
                <a:latin typeface="Arial"/>
                <a:ea typeface="Arial"/>
                <a:cs typeface="Arial"/>
                <a:sym typeface="Arial"/>
              </a:defRPr>
            </a:pPr>
            <a:r>
              <a:rPr lang="en-US" sz="8800" b="1" cap="none" dirty="0">
                <a:latin typeface="Calibri" panose="020F0502020204030204" pitchFamily="34" charset="0"/>
                <a:cs typeface="Calibri" panose="020F0502020204030204" pitchFamily="34" charset="0"/>
              </a:rPr>
              <a:t>God’s Solution to Pain: (Agape love through Jesus &amp; Holy Spirit)</a:t>
            </a:r>
          </a:p>
          <a:p>
            <a:pPr lvl="1" defTabSz="321457">
              <a:defRPr sz="2900" b="0">
                <a:latin typeface="Arial"/>
                <a:ea typeface="Arial"/>
                <a:cs typeface="Arial"/>
                <a:sym typeface="Arial"/>
              </a:defRPr>
            </a:pPr>
            <a:r>
              <a:rPr lang="en-US" sz="8800" b="1" cap="none" dirty="0">
                <a:latin typeface="Calibri" panose="020F0502020204030204" pitchFamily="34" charset="0"/>
                <a:cs typeface="Calibri" panose="020F0502020204030204" pitchFamily="34" charset="0"/>
              </a:rPr>
              <a:t>Seeing God love for us &amp; others through His grace</a:t>
            </a:r>
          </a:p>
          <a:p>
            <a:pPr lvl="1" defTabSz="321457">
              <a:defRPr sz="2900" b="0">
                <a:latin typeface="Arial"/>
                <a:ea typeface="Arial"/>
                <a:cs typeface="Arial"/>
                <a:sym typeface="Arial"/>
              </a:defRPr>
            </a:pPr>
            <a:r>
              <a:rPr lang="en-US" sz="8800" b="1" cap="none" dirty="0">
                <a:latin typeface="Calibri" panose="020F0502020204030204" pitchFamily="34" charset="0"/>
                <a:cs typeface="Calibri" panose="020F0502020204030204" pitchFamily="34" charset="0"/>
              </a:rPr>
              <a:t>Fellowship w/ God, self, other = Needs met  = GC Agape Love = NOT ALONE</a:t>
            </a:r>
          </a:p>
          <a:p>
            <a:endParaRPr lang="en-US" dirty="0"/>
          </a:p>
        </p:txBody>
      </p:sp>
    </p:spTree>
    <p:extLst>
      <p:ext uri="{BB962C8B-B14F-4D97-AF65-F5344CB8AC3E}">
        <p14:creationId xmlns:p14="http://schemas.microsoft.com/office/powerpoint/2010/main" val="250334414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83F5B-CC28-4F3A-8F3C-E23C104FE515}"/>
              </a:ext>
            </a:extLst>
          </p:cNvPr>
          <p:cNvSpPr>
            <a:spLocks noGrp="1"/>
          </p:cNvSpPr>
          <p:nvPr>
            <p:ph type="title"/>
          </p:nvPr>
        </p:nvSpPr>
        <p:spPr>
          <a:xfrm>
            <a:off x="802432" y="0"/>
            <a:ext cx="10476194" cy="1151965"/>
          </a:xfrm>
        </p:spPr>
        <p:txBody>
          <a:bodyPr>
            <a:normAutofit/>
          </a:bodyPr>
          <a:lstStyle/>
          <a:p>
            <a:r>
              <a:rPr lang="en-US" sz="3200" b="1" dirty="0">
                <a:latin typeface="Calibri" panose="020F0502020204030204" pitchFamily="34" charset="0"/>
                <a:cs typeface="Calibri" panose="020F0502020204030204" pitchFamily="34" charset="0"/>
              </a:rPr>
              <a:t>how to heal hurts from our emotional cup</a:t>
            </a:r>
            <a:r>
              <a:rPr lang="en-US" sz="3200" b="1" dirty="0">
                <a:effectLst/>
                <a:latin typeface="Calibri" panose="020F0502020204030204" pitchFamily="34" charset="0"/>
                <a:cs typeface="Calibri" panose="020F0502020204030204" pitchFamily="34" charset="0"/>
              </a:rPr>
              <a:t> </a:t>
            </a:r>
            <a:endParaRPr lang="en-US" sz="3200" dirty="0"/>
          </a:p>
        </p:txBody>
      </p:sp>
      <p:sp>
        <p:nvSpPr>
          <p:cNvPr id="3" name="Text Placeholder 2">
            <a:extLst>
              <a:ext uri="{FF2B5EF4-FFF2-40B4-BE49-F238E27FC236}">
                <a16:creationId xmlns:a16="http://schemas.microsoft.com/office/drawing/2014/main" id="{2B734B83-FDC2-4282-BB46-30C7B8F80D94}"/>
              </a:ext>
            </a:extLst>
          </p:cNvPr>
          <p:cNvSpPr>
            <a:spLocks noGrp="1"/>
          </p:cNvSpPr>
          <p:nvPr>
            <p:ph type="body" idx="1"/>
          </p:nvPr>
        </p:nvSpPr>
        <p:spPr>
          <a:xfrm>
            <a:off x="830425" y="1094373"/>
            <a:ext cx="10417100" cy="3311189"/>
          </a:xfrm>
        </p:spPr>
        <p:txBody>
          <a:bodyPr>
            <a:normAutofit/>
          </a:bodyPr>
          <a:lstStyle/>
          <a:p>
            <a:pPr marL="457200" indent="-457200">
              <a:buSzPct val="100000"/>
              <a:buFont typeface="+mj-lt"/>
              <a:buAutoNum type="arabicPeriod"/>
            </a:pPr>
            <a:r>
              <a:rPr lang="en-US" sz="2400" b="1" cap="none" dirty="0">
                <a:latin typeface="Calibri" panose="020F0502020204030204" pitchFamily="34" charset="0"/>
                <a:cs typeface="Calibri" panose="020F0502020204030204" pitchFamily="34" charset="0"/>
              </a:rPr>
              <a:t>Recognize any unhealed pain</a:t>
            </a:r>
          </a:p>
          <a:p>
            <a:pPr marL="457200" indent="-457200">
              <a:buSzPct val="100000"/>
              <a:buFont typeface="+mj-lt"/>
              <a:buAutoNum type="arabicPeriod"/>
            </a:pPr>
            <a:r>
              <a:rPr lang="en-US" sz="2400" b="1" cap="none" dirty="0">
                <a:latin typeface="Calibri" panose="020F0502020204030204" pitchFamily="34" charset="0"/>
                <a:cs typeface="Calibri" panose="020F0502020204030204" pitchFamily="34" charset="0"/>
              </a:rPr>
              <a:t>Identify the beliefs behind your emotions</a:t>
            </a:r>
          </a:p>
          <a:p>
            <a:pPr marL="457200" indent="-457200">
              <a:buSzPct val="100000"/>
              <a:buFont typeface="+mj-lt"/>
              <a:buAutoNum type="arabicPeriod"/>
            </a:pPr>
            <a:r>
              <a:rPr lang="en-US" sz="2400" b="1" cap="none" dirty="0">
                <a:latin typeface="Calibri" panose="020F0502020204030204" pitchFamily="34" charset="0"/>
                <a:cs typeface="Calibri" panose="020F0502020204030204" pitchFamily="34" charset="0"/>
              </a:rPr>
              <a:t>Share the hurt with your spouse</a:t>
            </a:r>
          </a:p>
          <a:p>
            <a:pPr marL="457200" indent="-457200">
              <a:buSzPct val="100000"/>
              <a:buFont typeface="+mj-lt"/>
              <a:buAutoNum type="arabicPeriod"/>
            </a:pPr>
            <a:r>
              <a:rPr lang="en-US" sz="2400" b="1" cap="none" dirty="0">
                <a:latin typeface="Calibri" panose="020F0502020204030204" pitchFamily="34" charset="0"/>
                <a:cs typeface="Calibri" panose="020F0502020204030204" pitchFamily="34" charset="0"/>
              </a:rPr>
              <a:t>Comfort given/received, as needed</a:t>
            </a:r>
          </a:p>
          <a:p>
            <a:pPr marL="457200" indent="-457200">
              <a:buSzPct val="100000"/>
              <a:buFont typeface="+mj-lt"/>
              <a:buAutoNum type="arabicPeriod"/>
            </a:pPr>
            <a:r>
              <a:rPr lang="en-US" sz="2400" b="1" cap="none" dirty="0">
                <a:latin typeface="Calibri" panose="020F0502020204030204" pitchFamily="34" charset="0"/>
                <a:cs typeface="Calibri" panose="020F0502020204030204" pitchFamily="34" charset="0"/>
              </a:rPr>
              <a:t>Forgiveness requested/received, as needed</a:t>
            </a:r>
            <a:endParaRPr lang="en-US" sz="2200" cap="none" dirty="0"/>
          </a:p>
        </p:txBody>
      </p:sp>
    </p:spTree>
    <p:extLst>
      <p:ext uri="{BB962C8B-B14F-4D97-AF65-F5344CB8AC3E}">
        <p14:creationId xmlns:p14="http://schemas.microsoft.com/office/powerpoint/2010/main" val="1633208407"/>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AFDFC6-7ADB-4D3C-8CB0-C80417A24F24}"/>
              </a:ext>
            </a:extLst>
          </p:cNvPr>
          <p:cNvSpPr>
            <a:spLocks noGrp="1"/>
          </p:cNvSpPr>
          <p:nvPr>
            <p:ph type="body" idx="1"/>
          </p:nvPr>
        </p:nvSpPr>
        <p:spPr>
          <a:xfrm>
            <a:off x="942392" y="453671"/>
            <a:ext cx="10125518" cy="3311189"/>
          </a:xfrm>
        </p:spPr>
        <p:txBody>
          <a:bodyPr>
            <a:normAutofit fontScale="92500"/>
          </a:bodyPr>
          <a:lstStyle/>
          <a:p>
            <a:pPr marL="0" indent="0">
              <a:buNone/>
            </a:pPr>
            <a:endParaRPr lang="en-US" sz="3200" b="1" dirty="0">
              <a:latin typeface="Arial" panose="020B0604020202020204" pitchFamily="34" charset="0"/>
              <a:cs typeface="Arial" panose="020B0604020202020204" pitchFamily="34" charset="0"/>
            </a:endParaRPr>
          </a:p>
          <a:p>
            <a:pPr marL="0" indent="0">
              <a:buNone/>
            </a:pPr>
            <a:endParaRPr lang="en-US" sz="3200" b="1" dirty="0">
              <a:latin typeface="Arial" panose="020B0604020202020204" pitchFamily="34" charset="0"/>
              <a:cs typeface="Arial" panose="020B0604020202020204" pitchFamily="34" charset="0"/>
            </a:endParaRPr>
          </a:p>
          <a:p>
            <a:pPr marL="0" indent="0">
              <a:buNone/>
            </a:pPr>
            <a:r>
              <a:rPr lang="en-US" sz="3200" b="1" cap="none" dirty="0">
                <a:latin typeface="Arial" panose="020B0604020202020204" pitchFamily="34" charset="0"/>
                <a:cs typeface="Arial" panose="020B0604020202020204" pitchFamily="34" charset="0"/>
              </a:rPr>
              <a:t>No one has ever seen God; but if we love one another, </a:t>
            </a:r>
          </a:p>
          <a:p>
            <a:pPr marL="0" indent="0">
              <a:buNone/>
            </a:pPr>
            <a:r>
              <a:rPr lang="en-US" sz="3200" b="1" cap="none" dirty="0">
                <a:latin typeface="Arial" panose="020B0604020202020204" pitchFamily="34" charset="0"/>
                <a:cs typeface="Arial" panose="020B0604020202020204" pitchFamily="34" charset="0"/>
              </a:rPr>
              <a:t>God lives in us and his love is made complete </a:t>
            </a:r>
          </a:p>
          <a:p>
            <a:pPr marL="0" indent="0">
              <a:buNone/>
            </a:pPr>
            <a:r>
              <a:rPr lang="en-US" sz="3200" b="1" cap="none" dirty="0">
                <a:latin typeface="Arial" panose="020B0604020202020204" pitchFamily="34" charset="0"/>
                <a:cs typeface="Arial" panose="020B0604020202020204" pitchFamily="34" charset="0"/>
              </a:rPr>
              <a:t>(brought to full expression) in us.     </a:t>
            </a:r>
            <a:r>
              <a:rPr lang="en-US" sz="2200" b="1" cap="none" dirty="0">
                <a:solidFill>
                  <a:schemeClr val="bg1">
                    <a:lumMod val="50000"/>
                  </a:schemeClr>
                </a:solidFill>
                <a:latin typeface="Arial" panose="020B0604020202020204" pitchFamily="34" charset="0"/>
                <a:cs typeface="Arial" panose="020B0604020202020204" pitchFamily="34" charset="0"/>
              </a:rPr>
              <a:t>- 1 John 4:12</a:t>
            </a:r>
            <a:endParaRPr lang="en-US" sz="3200" b="1" cap="none"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5038805"/>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GCL Powerpoint: A Deeper Look at Agape Love…"/>
          <p:cNvSpPr txBox="1">
            <a:spLocks noGrp="1"/>
          </p:cNvSpPr>
          <p:nvPr>
            <p:ph type="title"/>
          </p:nvPr>
        </p:nvSpPr>
        <p:spPr>
          <a:xfrm>
            <a:off x="685801" y="685800"/>
            <a:ext cx="10396882" cy="4259424"/>
          </a:xfrm>
          <a:prstGeom prst="rect">
            <a:avLst/>
          </a:prstGeom>
        </p:spPr>
        <p:txBody>
          <a:bodyPr>
            <a:normAutofit/>
          </a:bodyPr>
          <a:lstStyle/>
          <a:p>
            <a:pPr defTabSz="201268">
              <a:defRPr sz="3920"/>
            </a:pPr>
            <a:r>
              <a:rPr lang="en-US" sz="2400" dirty="0">
                <a:effectLst/>
                <a:latin typeface="Calibri" panose="020F0502020204030204" pitchFamily="34" charset="0"/>
                <a:ea typeface="Calibri" panose="020F0502020204030204" pitchFamily="34" charset="0"/>
                <a:cs typeface="Times New Roman" panose="02020603050405020304" pitchFamily="18" charset="0"/>
              </a:rPr>
              <a:t>Living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Great Commandment Love </a:t>
            </a:r>
            <a:r>
              <a:rPr lang="en-US" sz="2400" dirty="0">
                <a:effectLst/>
                <a:latin typeface="Calibri" panose="020F0502020204030204" pitchFamily="34" charset="0"/>
                <a:ea typeface="Calibri" panose="020F0502020204030204" pitchFamily="34" charset="0"/>
                <a:cs typeface="Times New Roman" panose="02020603050405020304" pitchFamily="18" charset="0"/>
              </a:rPr>
              <a:t>in Our marriages and families</a:t>
            </a:r>
            <a:br>
              <a:rPr lang="en-US" sz="2000" b="1" dirty="0">
                <a:effectLst/>
                <a:latin typeface="Calibri" panose="020F0502020204030204" pitchFamily="34" charset="0"/>
                <a:ea typeface="Calibri" panose="020F0502020204030204" pitchFamily="34" charset="0"/>
                <a:cs typeface="Times New Roman" panose="02020603050405020304" pitchFamily="18" charset="0"/>
              </a:rPr>
            </a:b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Talk 3 – Great Commandment Love</a:t>
            </a: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Blocks to Loving god, Others and Self</a:t>
            </a:r>
            <a:br>
              <a:rPr lang="en-US" sz="3600" b="1" dirty="0">
                <a:latin typeface="Calibri" panose="020F0502020204030204" pitchFamily="34" charset="0"/>
                <a:cs typeface="Calibri" panose="020F0502020204030204" pitchFamily="34" charset="0"/>
              </a:rPr>
            </a:br>
            <a:br>
              <a:rPr lang="en-US" sz="3600" b="1" dirty="0">
                <a:latin typeface="Calibri" panose="020F0502020204030204" pitchFamily="34" charset="0"/>
                <a:cs typeface="Calibri" panose="020F0502020204030204" pitchFamily="34" charset="0"/>
              </a:rPr>
            </a:br>
            <a:r>
              <a:rPr lang="en-US" sz="3600" b="1" dirty="0">
                <a:effectLst/>
                <a:latin typeface="Calibri" panose="020F0502020204030204" pitchFamily="34" charset="0"/>
                <a:ea typeface="Calibri" panose="020F0502020204030204" pitchFamily="34" charset="0"/>
              </a:rPr>
              <a:t>The lies we believe; </a:t>
            </a:r>
            <a:br>
              <a:rPr lang="en-US" sz="3600" b="1" dirty="0">
                <a:effectLst/>
                <a:latin typeface="Calibri" panose="020F0502020204030204" pitchFamily="34" charset="0"/>
                <a:ea typeface="Calibri" panose="020F0502020204030204" pitchFamily="34" charset="0"/>
              </a:rPr>
            </a:br>
            <a:r>
              <a:rPr lang="en-US" sz="3600" b="1" dirty="0">
                <a:effectLst/>
                <a:latin typeface="Calibri" panose="020F0502020204030204" pitchFamily="34" charset="0"/>
                <a:ea typeface="Calibri" panose="020F0502020204030204" pitchFamily="34" charset="0"/>
              </a:rPr>
              <a:t>the Truth that Sets Us Free</a:t>
            </a:r>
            <a:br>
              <a:rPr lang="en-US" sz="3600" b="1" dirty="0">
                <a:latin typeface="Calibri" panose="020F0502020204030204" pitchFamily="34" charset="0"/>
                <a:cs typeface="Calibri" panose="020F0502020204030204" pitchFamily="34" charset="0"/>
              </a:rPr>
            </a:br>
            <a:br>
              <a:rPr lang="en-US" sz="3600" b="1" dirty="0">
                <a:latin typeface="Calibri" panose="020F0502020204030204" pitchFamily="34" charset="0"/>
                <a:cs typeface="Calibri" panose="020F0502020204030204" pitchFamily="34" charset="0"/>
              </a:rPr>
            </a:br>
            <a:r>
              <a:rPr lang="en-US" sz="2400" b="1" dirty="0">
                <a:solidFill>
                  <a:schemeClr val="bg1">
                    <a:lumMod val="50000"/>
                  </a:schemeClr>
                </a:solidFill>
                <a:latin typeface="Calibri" panose="020F0502020204030204" pitchFamily="34" charset="0"/>
                <a:cs typeface="Calibri" panose="020F0502020204030204" pitchFamily="34" charset="0"/>
              </a:rPr>
              <a:t>john Moncrief</a:t>
            </a:r>
            <a:endParaRPr sz="2400" b="1" dirty="0">
              <a:solidFill>
                <a:schemeClr val="bg1">
                  <a:lumMod val="50000"/>
                </a:schemeClr>
              </a:solidFill>
              <a:latin typeface="Calibri" panose="020F0502020204030204" pitchFamily="34" charset="0"/>
              <a:cs typeface="Calibri" panose="020F0502020204030204" pitchFamily="34" charset="0"/>
            </a:endParaRPr>
          </a:p>
          <a:p>
            <a:pPr defTabSz="201268">
              <a:defRPr sz="3920"/>
            </a:pPr>
            <a:endParaRPr dirty="0"/>
          </a:p>
        </p:txBody>
      </p:sp>
      <p:sp>
        <p:nvSpPr>
          <p:cNvPr id="7" name="Slide Number Placeholder 7">
            <a:extLst>
              <a:ext uri="{FF2B5EF4-FFF2-40B4-BE49-F238E27FC236}">
                <a16:creationId xmlns:a16="http://schemas.microsoft.com/office/drawing/2014/main" id="{C21885F9-3805-48B9-ABDD-EFCBDE4D39C4}"/>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39</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399919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42EE-C0E5-43D0-9DA9-F583D38D2588}"/>
              </a:ext>
            </a:extLst>
          </p:cNvPr>
          <p:cNvSpPr>
            <a:spLocks noGrp="1"/>
          </p:cNvSpPr>
          <p:nvPr>
            <p:ph type="title"/>
          </p:nvPr>
        </p:nvSpPr>
        <p:spPr>
          <a:xfrm>
            <a:off x="785004" y="0"/>
            <a:ext cx="10240528" cy="1295400"/>
          </a:xfrm>
        </p:spPr>
        <p:txBody>
          <a:bodyPr>
            <a:noAutofit/>
          </a:bodyPr>
          <a:lstStyle/>
          <a:p>
            <a:r>
              <a:rPr lang="en-US" sz="3200" b="1" dirty="0">
                <a:latin typeface="Calibri" panose="020F0502020204030204" pitchFamily="34" charset="0"/>
                <a:ea typeface="Calibri" panose="020F0502020204030204" pitchFamily="34" charset="0"/>
                <a:cs typeface="Calibri" panose="020F0502020204030204" pitchFamily="34" charset="0"/>
              </a:rPr>
              <a:t>key truths </a:t>
            </a:r>
            <a:br>
              <a:rPr lang="en-US" sz="3200" b="1" dirty="0">
                <a:latin typeface="Calibri" panose="020F0502020204030204" pitchFamily="34" charset="0"/>
                <a:ea typeface="Calibri" panose="020F0502020204030204" pitchFamily="34" charset="0"/>
                <a:cs typeface="Calibri" panose="020F0502020204030204" pitchFamily="34" charset="0"/>
              </a:rPr>
            </a:br>
            <a:r>
              <a:rPr lang="en-US" sz="3200" b="1" dirty="0">
                <a:latin typeface="Calibri" panose="020F0502020204030204" pitchFamily="34" charset="0"/>
                <a:ea typeface="Calibri" panose="020F0502020204030204" pitchFamily="34" charset="0"/>
                <a:cs typeface="Calibri" panose="020F0502020204030204" pitchFamily="34" charset="0"/>
              </a:rPr>
              <a:t>concerning relationships and love</a:t>
            </a:r>
            <a:endParaRPr lang="en-US" sz="3200" dirty="0"/>
          </a:p>
        </p:txBody>
      </p:sp>
      <p:sp>
        <p:nvSpPr>
          <p:cNvPr id="3" name="Content Placeholder 2">
            <a:extLst>
              <a:ext uri="{FF2B5EF4-FFF2-40B4-BE49-F238E27FC236}">
                <a16:creationId xmlns:a16="http://schemas.microsoft.com/office/drawing/2014/main" id="{81A3059F-B600-49F0-AF4B-DD62D5BD4A9F}"/>
              </a:ext>
            </a:extLst>
          </p:cNvPr>
          <p:cNvSpPr>
            <a:spLocks noGrp="1"/>
          </p:cNvSpPr>
          <p:nvPr>
            <p:ph idx="1"/>
          </p:nvPr>
        </p:nvSpPr>
        <p:spPr>
          <a:xfrm>
            <a:off x="854015" y="2812747"/>
            <a:ext cx="10125691" cy="2829464"/>
          </a:xfrm>
        </p:spPr>
        <p:txBody>
          <a:bodyPr>
            <a:noAutofit/>
          </a:bodyPr>
          <a:lstStyle/>
          <a:p>
            <a:pPr marL="457200" marR="0" lvl="0" indent="-457200">
              <a:lnSpc>
                <a:spcPct val="107000"/>
              </a:lnSpc>
              <a:spcBef>
                <a:spcPts val="0"/>
              </a:spcBef>
              <a:spcAft>
                <a:spcPts val="0"/>
              </a:spcAft>
              <a:buSzPct val="100000"/>
              <a:buFont typeface="+mj-lt"/>
              <a:buAutoNum type="arabicPeriod"/>
            </a:pPr>
            <a:r>
              <a:rPr lang="en-US" sz="2400" b="1" cap="none" spc="-15" dirty="0">
                <a:effectLst/>
                <a:latin typeface="Calibri" panose="020F0502020204030204" pitchFamily="34" charset="0"/>
                <a:ea typeface="Times New Roman" panose="02020603050405020304" pitchFamily="18" charset="0"/>
                <a:cs typeface="Calibri" panose="020F0502020204030204" pitchFamily="34" charset="0"/>
              </a:rPr>
              <a:t>The Bible is a book about relationships:  with God, and with others.    </a:t>
            </a:r>
            <a:endParaRPr lang="en-US" sz="2400" b="1" cap="none"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5000"/>
              </a:lnSpc>
              <a:spcBef>
                <a:spcPts val="0"/>
              </a:spcBef>
              <a:spcAft>
                <a:spcPts val="0"/>
              </a:spcAft>
              <a:buSzPct val="100000"/>
              <a:buFont typeface="+mj-lt"/>
              <a:buAutoNum type="arabicPeriod"/>
            </a:pPr>
            <a:r>
              <a:rPr lang="en-US" sz="2400" b="1" cap="none" dirty="0">
                <a:effectLst/>
                <a:latin typeface="Calibri" panose="020F0502020204030204" pitchFamily="34" charset="0"/>
                <a:ea typeface="Times New Roman" panose="02020603050405020304" pitchFamily="18" charset="0"/>
                <a:cs typeface="Calibri" panose="020F0502020204030204" pitchFamily="34" charset="0"/>
              </a:rPr>
              <a:t>God is love - God’s essential nature is defined as love, along with all His actions.   </a:t>
            </a:r>
            <a:r>
              <a:rPr lang="en-US" sz="2400" b="1" cap="none" dirty="0">
                <a:solidFill>
                  <a:schemeClr val="tx1">
                    <a:lumMod val="65000"/>
                    <a:lumOff val="35000"/>
                  </a:schemeClr>
                </a:solidFill>
                <a:latin typeface="Calibri" panose="020F0502020204030204" pitchFamily="34" charset="0"/>
                <a:ea typeface="Times New Roman" panose="02020603050405020304" pitchFamily="18" charset="0"/>
                <a:cs typeface="Calibri" panose="020F0502020204030204" pitchFamily="34" charset="0"/>
              </a:rPr>
              <a:t>-  </a:t>
            </a:r>
            <a:r>
              <a:rPr lang="en-US" b="1" cap="none"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1 John 4: 8</a:t>
            </a:r>
            <a:endParaRPr lang="en-US" b="1" cap="none"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5000"/>
              </a:lnSpc>
              <a:spcBef>
                <a:spcPts val="0"/>
              </a:spcBef>
              <a:spcAft>
                <a:spcPts val="0"/>
              </a:spcAft>
              <a:buSzPct val="100000"/>
              <a:buFont typeface="+mj-lt"/>
              <a:buAutoNum type="arabicPeriod"/>
            </a:pPr>
            <a:r>
              <a:rPr lang="en-US" sz="2400" b="1" cap="none" dirty="0">
                <a:effectLst/>
                <a:latin typeface="Calibri" panose="020F0502020204030204" pitchFamily="34" charset="0"/>
                <a:ea typeface="Times New Roman" panose="02020603050405020304" pitchFamily="18" charset="0"/>
                <a:cs typeface="Calibri" panose="020F0502020204030204" pitchFamily="34" charset="0"/>
              </a:rPr>
              <a:t>The Trinity of God is a relationship in itself; each one of the 3 glorifies/focuses on the others   </a:t>
            </a:r>
            <a:r>
              <a:rPr lang="en-US" b="1" cap="none" dirty="0">
                <a:solidFill>
                  <a:schemeClr val="tx1">
                    <a:lumMod val="65000"/>
                    <a:lumOff val="35000"/>
                  </a:schemeClr>
                </a:solidFill>
                <a:latin typeface="Calibri" panose="020F0502020204030204" pitchFamily="34" charset="0"/>
                <a:cs typeface="Calibri" panose="020F0502020204030204" pitchFamily="34" charset="0"/>
              </a:rPr>
              <a:t>-  pastor David Moore  </a:t>
            </a:r>
            <a:endParaRPr lang="en-US" sz="2400" b="1" cap="none" dirty="0">
              <a:solidFill>
                <a:schemeClr val="tx1">
                  <a:lumMod val="65000"/>
                  <a:lumOff val="35000"/>
                </a:schemeClr>
              </a:solidFill>
              <a:latin typeface="Calibri" panose="020F0502020204030204" pitchFamily="34" charset="0"/>
              <a:cs typeface="Calibri" panose="020F0502020204030204" pitchFamily="34" charset="0"/>
            </a:endParaRPr>
          </a:p>
          <a:p>
            <a:pPr marL="457200" marR="0" lvl="0" indent="-457200">
              <a:lnSpc>
                <a:spcPct val="105000"/>
              </a:lnSpc>
              <a:spcBef>
                <a:spcPts val="0"/>
              </a:spcBef>
              <a:spcAft>
                <a:spcPts val="800"/>
              </a:spcAft>
              <a:buSzPct val="100000"/>
              <a:buFont typeface="+mj-lt"/>
              <a:buAutoNum type="arabicPeriod"/>
            </a:pPr>
            <a:r>
              <a:rPr lang="en-US" sz="2400" b="1" cap="none" dirty="0">
                <a:effectLst/>
                <a:latin typeface="Calibri" panose="020F0502020204030204" pitchFamily="34" charset="0"/>
                <a:ea typeface="Times New Roman" panose="02020603050405020304" pitchFamily="18" charset="0"/>
                <a:cs typeface="Calibri" panose="020F0502020204030204" pitchFamily="34" charset="0"/>
              </a:rPr>
              <a:t>You cannot be in true fellowship with God and be out of fellowship with fellow Christians   </a:t>
            </a:r>
            <a:r>
              <a:rPr lang="en-US" b="1" cap="none" dirty="0">
                <a:solidFill>
                  <a:schemeClr val="tx1">
                    <a:lumMod val="65000"/>
                    <a:lumOff val="35000"/>
                  </a:schemeClr>
                </a:solidFill>
                <a:latin typeface="Calibri" panose="020F0502020204030204" pitchFamily="34" charset="0"/>
                <a:cs typeface="Calibri" panose="020F0502020204030204" pitchFamily="34" charset="0"/>
              </a:rPr>
              <a:t>-  Henry Blackaby   </a:t>
            </a:r>
          </a:p>
        </p:txBody>
      </p:sp>
      <p:sp>
        <p:nvSpPr>
          <p:cNvPr id="5" name="TextBox 4">
            <a:extLst>
              <a:ext uri="{FF2B5EF4-FFF2-40B4-BE49-F238E27FC236}">
                <a16:creationId xmlns:a16="http://schemas.microsoft.com/office/drawing/2014/main" id="{C29DBE79-5582-4C2E-9363-E8F39C687C24}"/>
              </a:ext>
            </a:extLst>
          </p:cNvPr>
          <p:cNvSpPr txBox="1"/>
          <p:nvPr/>
        </p:nvSpPr>
        <p:spPr>
          <a:xfrm>
            <a:off x="898585" y="1174542"/>
            <a:ext cx="6901807" cy="1553759"/>
          </a:xfrm>
          <a:prstGeom prst="rect">
            <a:avLst/>
          </a:prstGeom>
          <a:solidFill>
            <a:srgbClr val="FFFF00"/>
          </a:solidFill>
          <a:ln>
            <a:solidFill>
              <a:schemeClr val="accent1"/>
            </a:solidFill>
          </a:ln>
        </p:spPr>
        <p:txBody>
          <a:bodyPr wrap="square">
            <a:spAutoFit/>
          </a:bodyPr>
          <a:lstStyle/>
          <a:p>
            <a:pPr defTabSz="914400">
              <a:lnSpc>
                <a:spcPct val="85000"/>
              </a:lnSpc>
              <a:spcAft>
                <a:spcPts val="800"/>
              </a:spcAft>
              <a:buClr>
                <a:schemeClr val="accent1">
                  <a:lumMod val="60000"/>
                  <a:lumOff val="40000"/>
                </a:schemeClr>
              </a:buClr>
              <a:buSzPct val="100000"/>
            </a:pPr>
            <a:r>
              <a:rPr lang="en-US" sz="2200" b="1" spc="-15" dirty="0">
                <a:latin typeface="Calibri" panose="020F0502020204030204" pitchFamily="34" charset="0"/>
                <a:cs typeface="Calibri" panose="020F0502020204030204" pitchFamily="34" charset="0"/>
              </a:rPr>
              <a:t>The purpose of the Law and the Bible are to:</a:t>
            </a:r>
          </a:p>
          <a:p>
            <a:pPr marL="228600" indent="-228600" defTabSz="914400">
              <a:lnSpc>
                <a:spcPct val="85000"/>
              </a:lnSpc>
              <a:spcAft>
                <a:spcPts val="800"/>
              </a:spcAft>
              <a:buClr>
                <a:schemeClr val="accent1">
                  <a:lumMod val="60000"/>
                  <a:lumOff val="40000"/>
                </a:schemeClr>
              </a:buClr>
              <a:buSzPct val="160000"/>
              <a:buFont typeface="Arial" panose="020B0604020202020204" pitchFamily="34" charset="0"/>
              <a:buChar char="•"/>
            </a:pPr>
            <a:r>
              <a:rPr lang="en-US" sz="2200" b="1" spc="-15" dirty="0">
                <a:latin typeface="Calibri" panose="020F0502020204030204" pitchFamily="34" charset="0"/>
                <a:cs typeface="Calibri" panose="020F0502020204030204" pitchFamily="34" charset="0"/>
              </a:rPr>
              <a:t>Show us God’s truth </a:t>
            </a:r>
          </a:p>
          <a:p>
            <a:pPr marL="228600" indent="-228600" defTabSz="914400">
              <a:lnSpc>
                <a:spcPct val="85000"/>
              </a:lnSpc>
              <a:spcAft>
                <a:spcPts val="800"/>
              </a:spcAft>
              <a:buClr>
                <a:schemeClr val="accent1">
                  <a:lumMod val="60000"/>
                  <a:lumOff val="40000"/>
                </a:schemeClr>
              </a:buClr>
              <a:buSzPct val="160000"/>
              <a:buFont typeface="Arial" panose="020B0604020202020204" pitchFamily="34" charset="0"/>
              <a:buChar char="•"/>
            </a:pPr>
            <a:r>
              <a:rPr lang="en-US" sz="2200" b="1" spc="-15" dirty="0">
                <a:latin typeface="Calibri" panose="020F0502020204030204" pitchFamily="34" charset="0"/>
                <a:cs typeface="Calibri" panose="020F0502020204030204" pitchFamily="34" charset="0"/>
              </a:rPr>
              <a:t>Instruct people on how to love God &amp; love others </a:t>
            </a:r>
          </a:p>
          <a:p>
            <a:pPr marL="228600" indent="-228600" defTabSz="914400">
              <a:lnSpc>
                <a:spcPct val="85000"/>
              </a:lnSpc>
              <a:spcAft>
                <a:spcPts val="800"/>
              </a:spcAft>
              <a:buClr>
                <a:schemeClr val="accent1">
                  <a:lumMod val="60000"/>
                  <a:lumOff val="40000"/>
                </a:schemeClr>
              </a:buClr>
              <a:buSzPct val="160000"/>
              <a:buFont typeface="Arial" panose="020B0604020202020204" pitchFamily="34" charset="0"/>
              <a:buChar char="•"/>
            </a:pPr>
            <a:r>
              <a:rPr lang="en-US" sz="2200" b="1" spc="-15" dirty="0">
                <a:latin typeface="Calibri" panose="020F0502020204030204" pitchFamily="34" charset="0"/>
                <a:cs typeface="Calibri" panose="020F0502020204030204" pitchFamily="34" charset="0"/>
              </a:rPr>
              <a:t>Build intimate relationships with God &amp; with each other</a:t>
            </a:r>
            <a:r>
              <a:rPr lang="en-US" sz="2000" b="1" spc="-15" dirty="0">
                <a:latin typeface="Calibri" panose="020F0502020204030204" pitchFamily="34" charset="0"/>
                <a:cs typeface="Calibri" panose="020F0502020204030204" pitchFamily="34" charset="0"/>
              </a:rPr>
              <a:t>  </a:t>
            </a:r>
            <a:endParaRPr lang="en-US" sz="1600" b="1" spc="-15" dirty="0">
              <a:latin typeface="Calibri" panose="020F0502020204030204" pitchFamily="34" charset="0"/>
              <a:cs typeface="Calibri" panose="020F0502020204030204" pitchFamily="34" charset="0"/>
            </a:endParaRPr>
          </a:p>
        </p:txBody>
      </p:sp>
      <p:sp>
        <p:nvSpPr>
          <p:cNvPr id="9" name="Slide Number Placeholder 7">
            <a:extLst>
              <a:ext uri="{FF2B5EF4-FFF2-40B4-BE49-F238E27FC236}">
                <a16:creationId xmlns:a16="http://schemas.microsoft.com/office/drawing/2014/main" id="{3E0B4ABE-AFE3-4D1F-A75C-A9EC772D9FF7}"/>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4</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481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42EE-C0E5-43D0-9DA9-F583D38D2588}"/>
              </a:ext>
            </a:extLst>
          </p:cNvPr>
          <p:cNvSpPr>
            <a:spLocks noGrp="1"/>
          </p:cNvSpPr>
          <p:nvPr>
            <p:ph type="title"/>
          </p:nvPr>
        </p:nvSpPr>
        <p:spPr>
          <a:xfrm>
            <a:off x="594146" y="86264"/>
            <a:ext cx="11146406" cy="1873166"/>
          </a:xfrm>
        </p:spPr>
        <p:txBody>
          <a:bodyPr>
            <a:noAutofit/>
          </a:bodyPr>
          <a:lstStyle/>
          <a:p>
            <a:pPr marL="0" indent="0">
              <a:spcAft>
                <a:spcPts val="1200"/>
              </a:spcAft>
              <a:tabLst>
                <a:tab pos="457200" algn="l"/>
              </a:tabLst>
            </a:pPr>
            <a:r>
              <a:rPr lang="en-US" sz="2400" b="1"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blocks to </a:t>
            </a:r>
            <a:r>
              <a:rPr lang="en-US" sz="2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loving God, others &amp; self</a:t>
            </a:r>
            <a:br>
              <a:rPr lang="en-US" sz="1200" b="1"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br>
              <a:rPr lang="en-US" sz="1200" b="1"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US" sz="3200" b="1" dirty="0">
                <a:effectLst/>
                <a:latin typeface="Calibri" panose="020F0502020204030204" pitchFamily="34" charset="0"/>
                <a:ea typeface="Calibri" panose="020F0502020204030204" pitchFamily="34" charset="0"/>
              </a:rPr>
              <a:t>The lies we believe; </a:t>
            </a:r>
            <a:br>
              <a:rPr lang="en-US" sz="3200" b="1" dirty="0">
                <a:effectLst/>
                <a:latin typeface="Calibri" panose="020F0502020204030204" pitchFamily="34" charset="0"/>
                <a:ea typeface="Calibri" panose="020F0502020204030204" pitchFamily="34" charset="0"/>
              </a:rPr>
            </a:br>
            <a:r>
              <a:rPr lang="en-US" sz="3200" b="1" dirty="0">
                <a:effectLst/>
                <a:latin typeface="Calibri" panose="020F0502020204030204" pitchFamily="34" charset="0"/>
                <a:ea typeface="Calibri" panose="020F0502020204030204" pitchFamily="34" charset="0"/>
              </a:rPr>
              <a:t>the Truth that Sets Us Free</a:t>
            </a:r>
            <a:r>
              <a:rPr lang="en-US" sz="3200" dirty="0">
                <a:effectLst/>
                <a:latin typeface="Calibri" panose="020F0502020204030204" pitchFamily="34" charset="0"/>
                <a:ea typeface="Calibri" panose="020F0502020204030204" pitchFamily="34" charset="0"/>
              </a:rPr>
              <a:t> </a:t>
            </a:r>
            <a:endParaRPr lang="en-US" sz="2400" b="1" dirty="0">
              <a:latin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1A3059F-B600-49F0-AF4B-DD62D5BD4A9F}"/>
              </a:ext>
            </a:extLst>
          </p:cNvPr>
          <p:cNvSpPr>
            <a:spLocks noGrp="1"/>
          </p:cNvSpPr>
          <p:nvPr>
            <p:ph idx="1"/>
          </p:nvPr>
        </p:nvSpPr>
        <p:spPr>
          <a:xfrm>
            <a:off x="573493" y="2376005"/>
            <a:ext cx="11080442" cy="1946577"/>
          </a:xfrm>
        </p:spPr>
        <p:txBody>
          <a:bodyPr>
            <a:noAutofit/>
          </a:bodyPr>
          <a:lstStyle/>
          <a:p>
            <a:pPr>
              <a:lnSpc>
                <a:spcPct val="107000"/>
              </a:lnSpc>
              <a:spcBef>
                <a:spcPts val="0"/>
              </a:spcBef>
              <a:spcAft>
                <a:spcPts val="800"/>
              </a:spcAft>
            </a:pPr>
            <a:r>
              <a:rPr lang="en-US" sz="2600" b="1" cap="none" dirty="0">
                <a:effectLst/>
                <a:latin typeface="Calibri" panose="020F0502020204030204" pitchFamily="34" charset="0"/>
                <a:ea typeface="Calibri" panose="020F0502020204030204" pitchFamily="34" charset="0"/>
                <a:cs typeface="Calibri" panose="020F0502020204030204" pitchFamily="34" charset="0"/>
              </a:rPr>
              <a:t>‘The greatest sources of our suffering are the </a:t>
            </a:r>
            <a:r>
              <a:rPr lang="en-US" sz="2600" b="1" i="1" cap="none" dirty="0">
                <a:effectLst/>
                <a:latin typeface="Calibri" panose="020F0502020204030204" pitchFamily="34" charset="0"/>
                <a:ea typeface="Calibri" panose="020F0502020204030204" pitchFamily="34" charset="0"/>
                <a:cs typeface="Calibri" panose="020F0502020204030204" pitchFamily="34" charset="0"/>
              </a:rPr>
              <a:t>lies</a:t>
            </a:r>
            <a:r>
              <a:rPr lang="en-US" sz="2600" b="1" cap="none" dirty="0">
                <a:effectLst/>
                <a:latin typeface="Calibri" panose="020F0502020204030204" pitchFamily="34" charset="0"/>
                <a:ea typeface="Calibri" panose="020F0502020204030204" pitchFamily="34" charset="0"/>
                <a:cs typeface="Calibri" panose="020F0502020204030204" pitchFamily="34" charset="0"/>
              </a:rPr>
              <a:t> we tell ourselves’</a:t>
            </a:r>
            <a:r>
              <a:rPr lang="en-US" sz="2600" b="1" cap="none" baseline="300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1</a:t>
            </a:r>
          </a:p>
          <a:p>
            <a:pPr>
              <a:lnSpc>
                <a:spcPct val="107000"/>
              </a:lnSpc>
              <a:spcBef>
                <a:spcPts val="0"/>
              </a:spcBef>
              <a:spcAft>
                <a:spcPts val="800"/>
              </a:spcAft>
            </a:pPr>
            <a:r>
              <a:rPr lang="en-US" sz="2600" b="1" cap="none" dirty="0">
                <a:effectLst/>
                <a:latin typeface="Calibri" panose="020F0502020204030204" pitchFamily="34" charset="0"/>
                <a:ea typeface="Calibri" panose="020F0502020204030204" pitchFamily="34" charset="0"/>
                <a:cs typeface="Calibri" panose="020F0502020204030204" pitchFamily="34" charset="0"/>
              </a:rPr>
              <a:t>The lies that we believe are obstacles to living abundant life in God</a:t>
            </a:r>
            <a:r>
              <a:rPr lang="en-US" sz="2600" cap="none" dirty="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Bef>
                <a:spcPts val="0"/>
              </a:spcBef>
              <a:spcAft>
                <a:spcPts val="800"/>
              </a:spcAft>
            </a:pPr>
            <a:r>
              <a:rPr lang="en-US" sz="2600" b="1" cap="none" dirty="0">
                <a:effectLst/>
                <a:latin typeface="Calibri" panose="020F0502020204030204" pitchFamily="34" charset="0"/>
                <a:ea typeface="Calibri" panose="020F0502020204030204" pitchFamily="34" charset="0"/>
                <a:cs typeface="Calibri" panose="020F0502020204030204" pitchFamily="34" charset="0"/>
              </a:rPr>
              <a:t>Jesus said, ‘You will know the truth and the truth will set you free’ </a:t>
            </a:r>
            <a:r>
              <a:rPr lang="en-US" b="1" cap="none"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John 8:32</a:t>
            </a:r>
          </a:p>
          <a:p>
            <a:pPr>
              <a:lnSpc>
                <a:spcPct val="107000"/>
              </a:lnSpc>
              <a:spcBef>
                <a:spcPts val="0"/>
              </a:spcBef>
              <a:spcAft>
                <a:spcPts val="800"/>
              </a:spcAft>
            </a:pPr>
            <a:r>
              <a:rPr lang="en-US" sz="2600" b="1" cap="none" dirty="0">
                <a:latin typeface="Calibri" panose="020F0502020204030204" pitchFamily="34" charset="0"/>
                <a:ea typeface="Calibri" panose="020F0502020204030204" pitchFamily="34" charset="0"/>
                <a:cs typeface="Calibri" panose="020F0502020204030204" pitchFamily="34" charset="0"/>
              </a:rPr>
              <a:t>Freedom comes when you choose what’s going to control you </a:t>
            </a:r>
            <a:r>
              <a:rPr lang="en-US" b="1" cap="none"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Rick Warren </a:t>
            </a:r>
            <a:r>
              <a:rPr lang="en-US" sz="2200" b="1" cap="none"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2200" cap="none"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endParaRPr lang="en-US" cap="none"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Bef>
                <a:spcPts val="0"/>
              </a:spcBef>
              <a:buSzPct val="100000"/>
              <a:buFont typeface="+mj-lt"/>
              <a:buAutoNum type="arabicPeriod"/>
            </a:pPr>
            <a:endParaRPr lang="en-US" sz="2400" cap="non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Slide Number Placeholder 7">
            <a:extLst>
              <a:ext uri="{FF2B5EF4-FFF2-40B4-BE49-F238E27FC236}">
                <a16:creationId xmlns:a16="http://schemas.microsoft.com/office/drawing/2014/main" id="{981C65AC-7863-4952-AA77-5E60B4E8E34D}"/>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40</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A0847C1-C8C1-4815-B4F9-5212F8CA8A2D}"/>
              </a:ext>
            </a:extLst>
          </p:cNvPr>
          <p:cNvSpPr txBox="1"/>
          <p:nvPr/>
        </p:nvSpPr>
        <p:spPr>
          <a:xfrm>
            <a:off x="587828" y="5870008"/>
            <a:ext cx="10235683" cy="312650"/>
          </a:xfrm>
          <a:prstGeom prst="rect">
            <a:avLst/>
          </a:prstGeom>
          <a:noFill/>
        </p:spPr>
        <p:txBody>
          <a:bodyPr wrap="square">
            <a:spAutoFit/>
          </a:bodyPr>
          <a:lstStyle/>
          <a:p>
            <a:pPr marR="0" lvl="0">
              <a:lnSpc>
                <a:spcPct val="107000"/>
              </a:lnSpc>
              <a:spcBef>
                <a:spcPts val="0"/>
              </a:spcBef>
              <a:spcAft>
                <a:spcPts val="0"/>
              </a:spcAft>
            </a:pPr>
            <a:r>
              <a:rPr lang="en-US" sz="1400" dirty="0">
                <a:solidFill>
                  <a:schemeClr val="bg2">
                    <a:lumMod val="20000"/>
                    <a:lumOff val="80000"/>
                  </a:schemeClr>
                </a:solidFill>
                <a:effectLst/>
                <a:latin typeface="Calibri" panose="020F0502020204030204" pitchFamily="34" charset="0"/>
                <a:ea typeface="Times New Roman" panose="02020603050405020304" pitchFamily="18" charset="0"/>
                <a:cs typeface="Calibri" panose="020F0502020204030204" pitchFamily="34" charset="0"/>
              </a:rPr>
              <a:t>1.  - ‘The Body Keeps The Score – Brain, Mind and Body in the Healing of Trauma’ By Bessel Van Der Kolk, MD, 2014 Penguin Books </a:t>
            </a:r>
            <a:endParaRPr lang="en-US" sz="1200" dirty="0">
              <a:solidFill>
                <a:schemeClr val="bg2">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8A0D200B-CD5C-4A5D-8517-D5CE0CF6BC87}"/>
              </a:ext>
            </a:extLst>
          </p:cNvPr>
          <p:cNvSpPr txBox="1"/>
          <p:nvPr/>
        </p:nvSpPr>
        <p:spPr>
          <a:xfrm>
            <a:off x="765110" y="4218490"/>
            <a:ext cx="9162662" cy="865173"/>
          </a:xfrm>
          <a:prstGeom prst="rect">
            <a:avLst/>
          </a:prstGeom>
          <a:solidFill>
            <a:srgbClr val="FFFF00"/>
          </a:solidFill>
          <a:ln>
            <a:solidFill>
              <a:schemeClr val="accent1"/>
            </a:solidFill>
          </a:ln>
        </p:spPr>
        <p:txBody>
          <a:bodyPr wrap="square">
            <a:spAutoFit/>
          </a:bodyPr>
          <a:lstStyle/>
          <a:p>
            <a:pPr marL="0" marR="0">
              <a:lnSpc>
                <a:spcPct val="107000"/>
              </a:lnSpc>
              <a:spcBef>
                <a:spcPts val="0"/>
              </a:spcBef>
              <a:spcAft>
                <a:spcPts val="0"/>
              </a:spcAft>
            </a:pPr>
            <a:r>
              <a:rPr lang="en-US" sz="2400" b="1" dirty="0">
                <a:effectLst/>
                <a:latin typeface="Calibri" panose="020F0502020204030204" pitchFamily="34" charset="0"/>
                <a:ea typeface="Times New Roman" panose="02020603050405020304" pitchFamily="18" charset="0"/>
                <a:cs typeface="Calibri" panose="020F0502020204030204" pitchFamily="34" charset="0"/>
              </a:rPr>
              <a:t>Thank God almighty that we can be free from our past and these lies!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effectLst/>
                <a:latin typeface="Calibri" panose="020F0502020204030204" pitchFamily="34" charset="0"/>
                <a:ea typeface="Times New Roman" panose="02020603050405020304" pitchFamily="18" charset="0"/>
                <a:cs typeface="Calibri" panose="020F0502020204030204" pitchFamily="34" charset="0"/>
              </a:rPr>
              <a:t>God’s agape love will set you free; The truth will set you free.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735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52A20-968F-417A-B845-E7B4C5E0C752}"/>
              </a:ext>
            </a:extLst>
          </p:cNvPr>
          <p:cNvSpPr>
            <a:spLocks noGrp="1"/>
          </p:cNvSpPr>
          <p:nvPr>
            <p:ph type="title"/>
          </p:nvPr>
        </p:nvSpPr>
        <p:spPr>
          <a:xfrm>
            <a:off x="677175" y="388057"/>
            <a:ext cx="9469581" cy="1151965"/>
          </a:xfrm>
        </p:spPr>
        <p:txBody>
          <a:bodyPr>
            <a:noAutofit/>
          </a:bodyPr>
          <a:lstStyle/>
          <a:p>
            <a:pPr algn="ctr"/>
            <a:r>
              <a:rPr lang="en-US" sz="3600" b="1" dirty="0">
                <a:effectLst/>
                <a:latin typeface="Calibri" panose="020F0502020204030204" pitchFamily="34" charset="0"/>
                <a:ea typeface="Times New Roman" panose="02020603050405020304" pitchFamily="18" charset="0"/>
                <a:cs typeface="Times New Roman" panose="02020603050405020304" pitchFamily="18" charset="0"/>
              </a:rPr>
              <a:t>‘I Can Only Imagine’ video </a:t>
            </a:r>
            <a:br>
              <a:rPr lang="en-US" sz="3600" b="1" dirty="0">
                <a:effectLst/>
                <a:latin typeface="Calibri" panose="020F0502020204030204" pitchFamily="34" charset="0"/>
                <a:ea typeface="Times New Roman" panose="02020603050405020304" pitchFamily="18" charset="0"/>
                <a:cs typeface="Times New Roman" panose="02020603050405020304" pitchFamily="18" charset="0"/>
              </a:rPr>
            </a:br>
            <a:r>
              <a:rPr lang="en-US" sz="3600" b="1" dirty="0">
                <a:effectLst/>
                <a:latin typeface="Calibri" panose="020F0502020204030204" pitchFamily="34" charset="0"/>
                <a:ea typeface="Times New Roman" panose="02020603050405020304" pitchFamily="18" charset="0"/>
                <a:cs typeface="Times New Roman" panose="02020603050405020304" pitchFamily="18" charset="0"/>
              </a:rPr>
              <a:t>Bart Mallard intro and song</a:t>
            </a:r>
            <a:endParaRPr lang="en-US" sz="3600" dirty="0">
              <a:latin typeface="Calibri" panose="020F0502020204030204" pitchFamily="34" charset="0"/>
              <a:cs typeface="Calibri" panose="020F0502020204030204" pitchFamily="34" charset="0"/>
            </a:endParaRPr>
          </a:p>
        </p:txBody>
      </p:sp>
      <p:sp>
        <p:nvSpPr>
          <p:cNvPr id="7" name="Slide Number Placeholder 7">
            <a:extLst>
              <a:ext uri="{FF2B5EF4-FFF2-40B4-BE49-F238E27FC236}">
                <a16:creationId xmlns:a16="http://schemas.microsoft.com/office/drawing/2014/main" id="{24C3C132-2623-49C8-B7EE-9DAAA0E50823}"/>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41</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BC40163E-068B-49E2-8B5D-4250D71E6501}"/>
              </a:ext>
            </a:extLst>
          </p:cNvPr>
          <p:cNvSpPr txBox="1"/>
          <p:nvPr/>
        </p:nvSpPr>
        <p:spPr>
          <a:xfrm>
            <a:off x="2839763" y="1979989"/>
            <a:ext cx="6133380" cy="2552686"/>
          </a:xfrm>
          <a:prstGeom prst="rect">
            <a:avLst/>
          </a:prstGeom>
          <a:noFill/>
        </p:spPr>
        <p:txBody>
          <a:bodyPr wrap="square">
            <a:spAutoFit/>
          </a:bodyPr>
          <a:lstStyle/>
          <a:p>
            <a:pPr marL="0" marR="0">
              <a:lnSpc>
                <a:spcPct val="107000"/>
              </a:lnSpc>
              <a:spcBef>
                <a:spcPts val="0"/>
              </a:spcBef>
              <a:spcAft>
                <a:spcPts val="80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‘I Can Only Imagine’ video Bart Mallard intro and song</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start at 1:00 min into video; then 5 min long</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2017 National Prayer Breakfast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2"/>
              </a:rPr>
              <a:t>https://www.bing.com/videos/search?q=Bart+Millard+Singing+I+Can+Only+Imagine&amp;&amp;view=detail&amp;mid=3C72C09D4B2542F59B8D3C72C09D4B2542F59B8D&amp;&amp;FORM=VRDGAR&amp;ru=%2Fvideos%2Fsearch%3Fq%3DBart%2BMillard%2BSinging%2BI%2BCan%2BOnly%2BImagine%26FORM%3DVDMHRS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44637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52A20-968F-417A-B845-E7B4C5E0C752}"/>
              </a:ext>
            </a:extLst>
          </p:cNvPr>
          <p:cNvSpPr>
            <a:spLocks noGrp="1"/>
          </p:cNvSpPr>
          <p:nvPr>
            <p:ph type="title"/>
          </p:nvPr>
        </p:nvSpPr>
        <p:spPr>
          <a:xfrm>
            <a:off x="685801" y="2251363"/>
            <a:ext cx="9469581" cy="1151965"/>
          </a:xfrm>
        </p:spPr>
        <p:txBody>
          <a:bodyPr/>
          <a:lstStyle/>
          <a:p>
            <a:pPr algn="ctr"/>
            <a:r>
              <a:rPr lang="en-US" dirty="0">
                <a:latin typeface="Calibri" panose="020F0502020204030204" pitchFamily="34" charset="0"/>
                <a:cs typeface="Calibri" panose="020F0502020204030204" pitchFamily="34" charset="0"/>
              </a:rPr>
              <a:t>End</a:t>
            </a:r>
          </a:p>
        </p:txBody>
      </p:sp>
      <p:sp>
        <p:nvSpPr>
          <p:cNvPr id="7" name="Slide Number Placeholder 7">
            <a:extLst>
              <a:ext uri="{FF2B5EF4-FFF2-40B4-BE49-F238E27FC236}">
                <a16:creationId xmlns:a16="http://schemas.microsoft.com/office/drawing/2014/main" id="{24C3C132-2623-49C8-B7EE-9DAAA0E50823}"/>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42</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76046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CE7B3-F009-425D-8D21-A8E4BC5B7E99}"/>
              </a:ext>
            </a:extLst>
          </p:cNvPr>
          <p:cNvSpPr>
            <a:spLocks noGrp="1"/>
          </p:cNvSpPr>
          <p:nvPr>
            <p:ph type="ctrTitle"/>
          </p:nvPr>
        </p:nvSpPr>
        <p:spPr>
          <a:xfrm rot="21420000">
            <a:off x="891201" y="395237"/>
            <a:ext cx="9755187" cy="2766528"/>
          </a:xfrm>
        </p:spPr>
        <p:txBody>
          <a:bodyPr>
            <a:normAutofit fontScale="90000"/>
          </a:bodyPr>
          <a:lstStyle/>
          <a:p>
            <a:pPr marL="0" marR="0">
              <a:lnSpc>
                <a:spcPct val="107000"/>
              </a:lnSpc>
              <a:spcBef>
                <a:spcPts val="0"/>
              </a:spcBef>
              <a:spcAft>
                <a:spcPts val="80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Living </a:t>
            </a:r>
            <a:r>
              <a:rPr lang="en-US" sz="4400" b="1" dirty="0">
                <a:effectLst/>
                <a:latin typeface="Calibri" panose="020F0502020204030204" pitchFamily="34" charset="0"/>
                <a:ea typeface="Calibri" panose="020F0502020204030204" pitchFamily="34" charset="0"/>
                <a:cs typeface="Times New Roman" panose="02020603050405020304" pitchFamily="18" charset="0"/>
              </a:rPr>
              <a:t>Great Commandment Love </a:t>
            </a:r>
            <a:r>
              <a:rPr lang="en-US" sz="4400" dirty="0">
                <a:effectLst/>
                <a:latin typeface="Calibri" panose="020F0502020204030204" pitchFamily="34" charset="0"/>
                <a:ea typeface="Calibri" panose="020F0502020204030204" pitchFamily="34" charset="0"/>
                <a:cs typeface="Times New Roman" panose="02020603050405020304" pitchFamily="18" charset="0"/>
              </a:rPr>
              <a:t>in Our marriages and families</a:t>
            </a:r>
            <a:br>
              <a:rPr lang="en-US" sz="4000" b="1" dirty="0">
                <a:effectLst/>
                <a:latin typeface="Calibri" panose="020F0502020204030204" pitchFamily="34" charset="0"/>
                <a:ea typeface="Calibri" panose="020F0502020204030204" pitchFamily="34" charset="0"/>
                <a:cs typeface="Times New Roman" panose="02020603050405020304" pitchFamily="18" charset="0"/>
              </a:rPr>
            </a:br>
            <a:br>
              <a:rPr lang="en-US" sz="4000" b="1" dirty="0">
                <a:effectLst/>
                <a:latin typeface="Calibri" panose="020F0502020204030204" pitchFamily="34" charset="0"/>
                <a:ea typeface="Calibri" panose="020F0502020204030204" pitchFamily="34" charset="0"/>
                <a:cs typeface="Times New Roman" panose="02020603050405020304" pitchFamily="18" charset="0"/>
              </a:rPr>
            </a:br>
            <a:r>
              <a:rPr lang="en-US" sz="3200" b="1" dirty="0">
                <a:latin typeface="Calibri" panose="020F0502020204030204" pitchFamily="34" charset="0"/>
                <a:ea typeface="Calibri" panose="020F0502020204030204" pitchFamily="34" charset="0"/>
                <a:cs typeface="Times New Roman" panose="02020603050405020304" pitchFamily="18" charset="0"/>
              </a:rPr>
              <a:t>Talk 4   –   </a:t>
            </a:r>
            <a:r>
              <a:rPr lang="en-US" sz="3200" b="1" dirty="0">
                <a:effectLst/>
                <a:latin typeface="Calibri" panose="020F0502020204030204" pitchFamily="34" charset="0"/>
                <a:ea typeface="Calibri" panose="020F0502020204030204" pitchFamily="34" charset="0"/>
                <a:cs typeface="Times New Roman" panose="02020603050405020304" pitchFamily="18" charset="0"/>
              </a:rPr>
              <a:t>Living GCL in Our </a:t>
            </a:r>
            <a:br>
              <a:rPr lang="en-US" sz="3200" b="1" dirty="0">
                <a:effectLst/>
                <a:latin typeface="Calibri" panose="020F0502020204030204" pitchFamily="34" charset="0"/>
                <a:ea typeface="Calibri" panose="020F0502020204030204" pitchFamily="34" charset="0"/>
                <a:cs typeface="Times New Roman" panose="02020603050405020304" pitchFamily="18" charset="0"/>
              </a:rPr>
            </a:br>
            <a:r>
              <a:rPr lang="en-US" sz="3200" b="1" dirty="0">
                <a:effectLst/>
                <a:latin typeface="Calibri" panose="020F0502020204030204" pitchFamily="34" charset="0"/>
                <a:ea typeface="Calibri" panose="020F0502020204030204" pitchFamily="34" charset="0"/>
                <a:cs typeface="Times New Roman" panose="02020603050405020304" pitchFamily="18" charset="0"/>
              </a:rPr>
              <a:t>marriages and families</a:t>
            </a:r>
            <a:endParaRPr lang="en-US" b="1" dirty="0"/>
          </a:p>
        </p:txBody>
      </p:sp>
      <p:sp>
        <p:nvSpPr>
          <p:cNvPr id="3" name="Subtitle 2">
            <a:extLst>
              <a:ext uri="{FF2B5EF4-FFF2-40B4-BE49-F238E27FC236}">
                <a16:creationId xmlns:a16="http://schemas.microsoft.com/office/drawing/2014/main" id="{8C87186C-3EFD-4471-9EAB-1FE0559975D3}"/>
              </a:ext>
            </a:extLst>
          </p:cNvPr>
          <p:cNvSpPr>
            <a:spLocks noGrp="1"/>
          </p:cNvSpPr>
          <p:nvPr>
            <p:ph type="subTitle" idx="1"/>
          </p:nvPr>
        </p:nvSpPr>
        <p:spPr/>
        <p:txBody>
          <a:bodyPr/>
          <a:lstStyle/>
          <a:p>
            <a:r>
              <a:rPr lang="en-US" sz="2400" dirty="0">
                <a:latin typeface="Calibri" panose="020F0502020204030204" pitchFamily="34" charset="0"/>
                <a:cs typeface="Calibri" panose="020F0502020204030204" pitchFamily="34" charset="0"/>
              </a:rPr>
              <a:t>Mo Ranch, June 13-18, 2021</a:t>
            </a:r>
          </a:p>
          <a:p>
            <a:r>
              <a:rPr lang="en-US" sz="2400" dirty="0">
                <a:latin typeface="Calibri" panose="020F0502020204030204" pitchFamily="34" charset="0"/>
                <a:cs typeface="Calibri" panose="020F0502020204030204" pitchFamily="34" charset="0"/>
              </a:rPr>
              <a:t>John &amp; Deborah moncrief</a:t>
            </a:r>
          </a:p>
        </p:txBody>
      </p:sp>
      <p:pic>
        <p:nvPicPr>
          <p:cNvPr id="4" name="Picture 3" descr="See the source image">
            <a:extLst>
              <a:ext uri="{FF2B5EF4-FFF2-40B4-BE49-F238E27FC236}">
                <a16:creationId xmlns:a16="http://schemas.microsoft.com/office/drawing/2014/main" id="{89BB8620-372A-4B6C-86AD-157B244504E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28176">
            <a:off x="-69664" y="2559189"/>
            <a:ext cx="3746470" cy="2200387"/>
          </a:xfrm>
          <a:prstGeom prst="rect">
            <a:avLst/>
          </a:prstGeom>
          <a:noFill/>
          <a:ln>
            <a:noFill/>
          </a:ln>
        </p:spPr>
      </p:pic>
    </p:spTree>
    <p:extLst>
      <p:ext uri="{BB962C8B-B14F-4D97-AF65-F5344CB8AC3E}">
        <p14:creationId xmlns:p14="http://schemas.microsoft.com/office/powerpoint/2010/main" val="19977522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42EE-C0E5-43D0-9DA9-F583D38D2588}"/>
              </a:ext>
            </a:extLst>
          </p:cNvPr>
          <p:cNvSpPr>
            <a:spLocks noGrp="1"/>
          </p:cNvSpPr>
          <p:nvPr>
            <p:ph type="title"/>
          </p:nvPr>
        </p:nvSpPr>
        <p:spPr>
          <a:xfrm>
            <a:off x="628651" y="0"/>
            <a:ext cx="10396882" cy="1151965"/>
          </a:xfrm>
        </p:spPr>
        <p:txBody>
          <a:bodyPr>
            <a:noAutofit/>
          </a:bodyPr>
          <a:lstStyle/>
          <a:p>
            <a:pPr marL="0" indent="0">
              <a:spcAft>
                <a:spcPts val="1200"/>
              </a:spcAft>
              <a:tabLst>
                <a:tab pos="457200" algn="l"/>
              </a:tabLst>
            </a:pPr>
            <a:r>
              <a:rPr lang="en-US" sz="2800" b="1" dirty="0">
                <a:latin typeface="Calibri" panose="020F0502020204030204" pitchFamily="34" charset="0"/>
                <a:cs typeface="Times New Roman" panose="02020603050405020304" pitchFamily="18" charset="0"/>
              </a:rPr>
              <a:t>A model for our relationships:</a:t>
            </a:r>
            <a:br>
              <a:rPr lang="en-US" sz="2800" b="1" dirty="0">
                <a:latin typeface="Calibri" panose="020F0502020204030204" pitchFamily="34" charset="0"/>
                <a:cs typeface="Times New Roman" panose="02020603050405020304" pitchFamily="18" charset="0"/>
              </a:rPr>
            </a:br>
            <a:r>
              <a:rPr lang="en-US" sz="2800" b="1" dirty="0">
                <a:latin typeface="Calibri" panose="020F0502020204030204" pitchFamily="34" charset="0"/>
                <a:cs typeface="Times New Roman" panose="02020603050405020304" pitchFamily="18" charset="0"/>
              </a:rPr>
              <a:t>our relationship with god (created in God’s image)    </a:t>
            </a:r>
          </a:p>
        </p:txBody>
      </p:sp>
      <p:sp>
        <p:nvSpPr>
          <p:cNvPr id="3" name="Content Placeholder 2">
            <a:extLst>
              <a:ext uri="{FF2B5EF4-FFF2-40B4-BE49-F238E27FC236}">
                <a16:creationId xmlns:a16="http://schemas.microsoft.com/office/drawing/2014/main" id="{81A3059F-B600-49F0-AF4B-DD62D5BD4A9F}"/>
              </a:ext>
            </a:extLst>
          </p:cNvPr>
          <p:cNvSpPr>
            <a:spLocks noGrp="1"/>
          </p:cNvSpPr>
          <p:nvPr>
            <p:ph idx="1"/>
          </p:nvPr>
        </p:nvSpPr>
        <p:spPr>
          <a:xfrm>
            <a:off x="530803" y="2775350"/>
            <a:ext cx="10899198" cy="3773517"/>
          </a:xfrm>
        </p:spPr>
        <p:txBody>
          <a:bodyPr>
            <a:noAutofit/>
          </a:bodyPr>
          <a:lstStyle/>
          <a:p>
            <a:pPr marL="228600" lvl="1">
              <a:spcBef>
                <a:spcPts val="1000"/>
              </a:spcBef>
              <a:tabLst>
                <a:tab pos="914400" algn="l"/>
              </a:tabLst>
            </a:pPr>
            <a:r>
              <a:rPr lang="en-US" sz="2800" b="1" u="sng" cap="none" dirty="0">
                <a:latin typeface="Calibri" panose="020F0502020204030204" pitchFamily="34" charset="0"/>
                <a:cs typeface="Calibri" panose="020F0502020204030204" pitchFamily="34" charset="0"/>
              </a:rPr>
              <a:t>Lovingkindness</a:t>
            </a:r>
            <a:r>
              <a:rPr lang="en-US" sz="2800" b="1" cap="none" dirty="0">
                <a:latin typeface="Calibri" panose="020F0502020204030204" pitchFamily="34" charset="0"/>
                <a:cs typeface="Calibri" panose="020F0502020204030204" pitchFamily="34" charset="0"/>
              </a:rPr>
              <a:t> - Divine Love of God to us in unmerited kindness, forgiveness, compassion, mercy, grace and faithfulness</a:t>
            </a:r>
          </a:p>
          <a:p>
            <a:pPr marL="228600" lvl="1">
              <a:spcBef>
                <a:spcPts val="1000"/>
              </a:spcBef>
              <a:tabLst>
                <a:tab pos="914400" algn="l"/>
              </a:tabLst>
            </a:pPr>
            <a:r>
              <a:rPr lang="en-US" sz="2800" b="1" cap="none" dirty="0">
                <a:latin typeface="Calibri" panose="020F0502020204030204" pitchFamily="34" charset="0"/>
                <a:cs typeface="Calibri" panose="020F0502020204030204" pitchFamily="34" charset="0"/>
              </a:rPr>
              <a:t>God’s nature is as a loving Father. He never gives up on us turning to Him.  He is faithful to always have His arms open, ready to accept us </a:t>
            </a:r>
            <a:r>
              <a:rPr lang="en-US" sz="2800" b="1" cap="none" dirty="0">
                <a:effectLst/>
                <a:latin typeface="Calibri" panose="020F0502020204030204" pitchFamily="34" charset="0"/>
                <a:ea typeface="Calibri" panose="020F0502020204030204" pitchFamily="34" charset="0"/>
              </a:rPr>
              <a:t> </a:t>
            </a:r>
          </a:p>
          <a:p>
            <a:pPr marL="228600" lvl="1">
              <a:spcBef>
                <a:spcPts val="1000"/>
              </a:spcBef>
              <a:tabLst>
                <a:tab pos="914400" algn="l"/>
              </a:tabLst>
            </a:pPr>
            <a:r>
              <a:rPr lang="en-US" sz="2800" b="1" cap="none" dirty="0">
                <a:latin typeface="Calibri" panose="020F0502020204030204" pitchFamily="34" charset="0"/>
                <a:cs typeface="Calibri" panose="020F0502020204030204" pitchFamily="34" charset="0"/>
              </a:rPr>
              <a:t>True spiritual maturity is about learning to love like Jesus. You can’t practice being like Jesus without being in relationship with other people </a:t>
            </a:r>
            <a:r>
              <a:rPr lang="en-US" sz="2000" b="1" cap="none" dirty="0">
                <a:solidFill>
                  <a:schemeClr val="bg1">
                    <a:lumMod val="50000"/>
                  </a:schemeClr>
                </a:solidFill>
                <a:latin typeface="Calibri" panose="020F0502020204030204" pitchFamily="34" charset="0"/>
                <a:cs typeface="Calibri" panose="020F0502020204030204" pitchFamily="34" charset="0"/>
              </a:rPr>
              <a:t>– Rick Warren</a:t>
            </a:r>
            <a:endParaRPr lang="en-US" sz="2800" b="1" cap="none" dirty="0">
              <a:latin typeface="Calibri" panose="020F0502020204030204" pitchFamily="34" charset="0"/>
              <a:cs typeface="Calibri" panose="020F0502020204030204" pitchFamily="34" charset="0"/>
            </a:endParaRPr>
          </a:p>
          <a:p>
            <a:pPr marL="228600" lvl="1">
              <a:spcBef>
                <a:spcPts val="1000"/>
              </a:spcBef>
              <a:tabLst>
                <a:tab pos="914400" algn="l"/>
              </a:tabLst>
            </a:pPr>
            <a:endParaRPr lang="en-US" sz="2400" b="1" cap="none" dirty="0">
              <a:effectLst/>
              <a:latin typeface="Calibri" panose="020F0502020204030204" pitchFamily="34" charset="0"/>
              <a:ea typeface="Calibri" panose="020F0502020204030204" pitchFamily="34" charset="0"/>
            </a:endParaRPr>
          </a:p>
          <a:p>
            <a:pPr marL="228600" marR="0" lvl="1">
              <a:spcBef>
                <a:spcPts val="1000"/>
              </a:spcBef>
              <a:spcAft>
                <a:spcPts val="0"/>
              </a:spcAft>
              <a:tabLst>
                <a:tab pos="914400" algn="l"/>
              </a:tabLst>
            </a:pPr>
            <a:endParaRPr lang="en-US" sz="2000" b="1" cap="none" dirty="0">
              <a:solidFill>
                <a:srgbClr val="333333"/>
              </a:solidFill>
              <a:latin typeface="Calibri" panose="020F0502020204030204" pitchFamily="34" charset="0"/>
              <a:cs typeface="Calibri" panose="020F0502020204030204" pitchFamily="34" charset="0"/>
            </a:endParaRPr>
          </a:p>
          <a:p>
            <a:endParaRPr lang="en-US" sz="3200" b="1" cap="none" dirty="0">
              <a:latin typeface="Calibri" panose="020F0502020204030204" pitchFamily="34" charset="0"/>
              <a:cs typeface="Calibri" panose="020F0502020204030204" pitchFamily="34" charset="0"/>
            </a:endParaRPr>
          </a:p>
          <a:p>
            <a:pPr>
              <a:lnSpc>
                <a:spcPct val="107000"/>
              </a:lnSpc>
              <a:spcBef>
                <a:spcPts val="0"/>
              </a:spcBef>
              <a:spcAft>
                <a:spcPts val="800"/>
              </a:spcAft>
            </a:pPr>
            <a:endParaRPr lang="en-US"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Bef>
                <a:spcPts val="0"/>
              </a:spcBef>
              <a:buSzPct val="100000"/>
              <a:buFont typeface="+mj-lt"/>
              <a:buAutoNum type="arabicPeriod"/>
            </a:pPr>
            <a:endParaRPr lang="en-US" sz="2400" cap="non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Slide Number Placeholder 7">
            <a:extLst>
              <a:ext uri="{FF2B5EF4-FFF2-40B4-BE49-F238E27FC236}">
                <a16:creationId xmlns:a16="http://schemas.microsoft.com/office/drawing/2014/main" id="{BA1CF3B8-B797-41C5-97BC-379819693EEA}"/>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44</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26680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42EE-C0E5-43D0-9DA9-F583D38D2588}"/>
              </a:ext>
            </a:extLst>
          </p:cNvPr>
          <p:cNvSpPr>
            <a:spLocks noGrp="1"/>
          </p:cNvSpPr>
          <p:nvPr>
            <p:ph type="title"/>
          </p:nvPr>
        </p:nvSpPr>
        <p:spPr>
          <a:xfrm>
            <a:off x="594146" y="94890"/>
            <a:ext cx="10396882" cy="1151965"/>
          </a:xfrm>
        </p:spPr>
        <p:txBody>
          <a:bodyPr>
            <a:noAutofit/>
          </a:bodyPr>
          <a:lstStyle/>
          <a:p>
            <a:r>
              <a:rPr lang="en-US" sz="2800" b="1" dirty="0">
                <a:latin typeface="Calibri" panose="020F0502020204030204" pitchFamily="34" charset="0"/>
                <a:cs typeface="Times New Roman" panose="02020603050405020304" pitchFamily="18" charset="0"/>
              </a:rPr>
              <a:t>A model for our relationships:</a:t>
            </a:r>
            <a:br>
              <a:rPr lang="en-US" sz="2800" b="1" dirty="0">
                <a:latin typeface="Calibri" panose="020F0502020204030204" pitchFamily="34" charset="0"/>
                <a:cs typeface="Times New Roman" panose="02020603050405020304" pitchFamily="18" charset="0"/>
              </a:rPr>
            </a:br>
            <a:r>
              <a:rPr lang="en-US" sz="2800" b="1" dirty="0">
                <a:latin typeface="Calibri" panose="020F0502020204030204" pitchFamily="34" charset="0"/>
                <a:cs typeface="Times New Roman" panose="02020603050405020304" pitchFamily="18" charset="0"/>
              </a:rPr>
              <a:t>our relationship with god (created in God’s image) </a:t>
            </a:r>
            <a:br>
              <a:rPr lang="en-US" sz="2400" b="1" dirty="0">
                <a:latin typeface="Calibri" panose="020F0502020204030204" pitchFamily="34" charset="0"/>
                <a:cs typeface="Times New Roman" panose="02020603050405020304" pitchFamily="18" charset="0"/>
              </a:rPr>
            </a:br>
            <a:r>
              <a:rPr lang="en-US" sz="2000" b="1" dirty="0">
                <a:latin typeface="Calibri" panose="020F0502020204030204" pitchFamily="34" charset="0"/>
                <a:cs typeface="Times New Roman" panose="02020603050405020304" pitchFamily="18" charset="0"/>
              </a:rPr>
              <a:t>(</a:t>
            </a:r>
            <a:r>
              <a:rPr lang="en-US" sz="2000" b="1" dirty="0" err="1">
                <a:latin typeface="Calibri" panose="020F0502020204030204" pitchFamily="34" charset="0"/>
                <a:cs typeface="Times New Roman" panose="02020603050405020304" pitchFamily="18" charset="0"/>
              </a:rPr>
              <a:t>con’t</a:t>
            </a:r>
            <a:r>
              <a:rPr lang="en-US" sz="2000" b="1" dirty="0">
                <a:latin typeface="Calibri" panose="020F0502020204030204" pitchFamily="34" charset="0"/>
                <a:cs typeface="Times New Roman" panose="02020603050405020304" pitchFamily="18" charset="0"/>
              </a:rPr>
              <a:t>)</a:t>
            </a:r>
            <a:endParaRPr lang="en-US" sz="2800" dirty="0"/>
          </a:p>
        </p:txBody>
      </p:sp>
      <p:sp>
        <p:nvSpPr>
          <p:cNvPr id="3" name="Content Placeholder 2">
            <a:extLst>
              <a:ext uri="{FF2B5EF4-FFF2-40B4-BE49-F238E27FC236}">
                <a16:creationId xmlns:a16="http://schemas.microsoft.com/office/drawing/2014/main" id="{81A3059F-B600-49F0-AF4B-DD62D5BD4A9F}"/>
              </a:ext>
            </a:extLst>
          </p:cNvPr>
          <p:cNvSpPr>
            <a:spLocks noGrp="1"/>
          </p:cNvSpPr>
          <p:nvPr>
            <p:ph idx="1"/>
          </p:nvPr>
        </p:nvSpPr>
        <p:spPr>
          <a:xfrm>
            <a:off x="600075" y="1371607"/>
            <a:ext cx="11054212" cy="5137711"/>
          </a:xfrm>
        </p:spPr>
        <p:txBody>
          <a:bodyPr>
            <a:noAutofit/>
          </a:bodyPr>
          <a:lstStyle/>
          <a:p>
            <a:pPr marL="228600" lvl="1">
              <a:spcBef>
                <a:spcPts val="1000"/>
              </a:spcBef>
              <a:spcAft>
                <a:spcPts val="0"/>
              </a:spcAft>
              <a:tabLst>
                <a:tab pos="914400" algn="l"/>
              </a:tabLst>
            </a:pPr>
            <a:endParaRPr lang="en-US" sz="2400" b="1" cap="none" dirty="0">
              <a:solidFill>
                <a:srgbClr val="333333"/>
              </a:solidFill>
              <a:latin typeface="Calibri" panose="020F0502020204030204" pitchFamily="34" charset="0"/>
              <a:cs typeface="Calibri" panose="020F0502020204030204" pitchFamily="34" charset="0"/>
            </a:endParaRPr>
          </a:p>
          <a:p>
            <a:pPr marL="228600" lvl="1">
              <a:spcBef>
                <a:spcPts val="1000"/>
              </a:spcBef>
              <a:tabLst>
                <a:tab pos="914400" algn="l"/>
              </a:tabLst>
            </a:pPr>
            <a:r>
              <a:rPr lang="en-US" sz="2800" b="1" cap="none" dirty="0">
                <a:latin typeface="Calibri" panose="020F0502020204030204" pitchFamily="34" charset="0"/>
                <a:cs typeface="Calibri" panose="020F0502020204030204" pitchFamily="34" charset="0"/>
              </a:rPr>
              <a:t>You are free to love completely when you understand God’s love</a:t>
            </a:r>
          </a:p>
          <a:p>
            <a:pPr marL="228600" lvl="1">
              <a:spcBef>
                <a:spcPts val="1000"/>
              </a:spcBef>
              <a:tabLst>
                <a:tab pos="914400" algn="l"/>
              </a:tabLst>
            </a:pPr>
            <a:r>
              <a:rPr lang="en-US" sz="2800" b="1" cap="none" dirty="0">
                <a:latin typeface="Calibri" panose="020F0502020204030204" pitchFamily="34" charset="0"/>
                <a:cs typeface="Calibri" panose="020F0502020204030204" pitchFamily="34" charset="0"/>
              </a:rPr>
              <a:t>We do not love well because we have lost touch with how much we have been forgiven </a:t>
            </a:r>
            <a:r>
              <a:rPr lang="en-US" sz="2000" b="1" cap="none" dirty="0">
                <a:solidFill>
                  <a:schemeClr val="tx1">
                    <a:lumMod val="65000"/>
                    <a:lumOff val="35000"/>
                  </a:schemeClr>
                </a:solidFill>
                <a:latin typeface="Calibri" panose="020F0502020204030204" pitchFamily="34" charset="0"/>
                <a:cs typeface="Calibri" panose="020F0502020204030204" pitchFamily="34" charset="0"/>
              </a:rPr>
              <a:t>-  Dan Allender</a:t>
            </a:r>
          </a:p>
          <a:p>
            <a:pPr marL="228600" lvl="1">
              <a:spcBef>
                <a:spcPts val="1000"/>
              </a:spcBef>
              <a:tabLst>
                <a:tab pos="914400" algn="l"/>
              </a:tabLst>
            </a:pPr>
            <a:r>
              <a:rPr lang="en-US" sz="2800" b="1" cap="none" dirty="0">
                <a:latin typeface="Calibri" panose="020F0502020204030204" pitchFamily="34" charset="0"/>
                <a:cs typeface="Calibri" panose="020F0502020204030204" pitchFamily="34" charset="0"/>
              </a:rPr>
              <a:t>Husbands </a:t>
            </a:r>
            <a:r>
              <a:rPr lang="en-US" sz="2800" b="1" i="1" cap="none" dirty="0">
                <a:latin typeface="Calibri" panose="020F0502020204030204" pitchFamily="34" charset="0"/>
                <a:cs typeface="Calibri" panose="020F0502020204030204" pitchFamily="34" charset="0"/>
              </a:rPr>
              <a:t>love</a:t>
            </a:r>
            <a:r>
              <a:rPr lang="en-US" sz="2800" b="1" cap="none" dirty="0">
                <a:latin typeface="Calibri" panose="020F0502020204030204" pitchFamily="34" charset="0"/>
                <a:cs typeface="Calibri" panose="020F0502020204030204" pitchFamily="34" charset="0"/>
              </a:rPr>
              <a:t> your wives, just as Christ loved the church and gave Himself up for her to make her holy </a:t>
            </a:r>
            <a:r>
              <a:rPr lang="en-US" sz="2000" b="1" cap="none" dirty="0">
                <a:solidFill>
                  <a:schemeClr val="tx1">
                    <a:lumMod val="65000"/>
                    <a:lumOff val="35000"/>
                  </a:schemeClr>
                </a:solidFill>
                <a:latin typeface="Calibri" panose="020F0502020204030204" pitchFamily="34" charset="0"/>
                <a:cs typeface="Calibri" panose="020F0502020204030204" pitchFamily="34" charset="0"/>
              </a:rPr>
              <a:t>- Eph 5:25-26a</a:t>
            </a:r>
          </a:p>
          <a:p>
            <a:pPr marL="685800" lvl="2">
              <a:spcBef>
                <a:spcPts val="1000"/>
              </a:spcBef>
              <a:tabLst>
                <a:tab pos="914400" algn="l"/>
              </a:tabLst>
            </a:pPr>
            <a:r>
              <a:rPr lang="en-US" sz="2600" b="1" cap="none" dirty="0">
                <a:latin typeface="Calibri" panose="020F0502020204030204" pitchFamily="34" charset="0"/>
                <a:cs typeface="Calibri" panose="020F0502020204030204" pitchFamily="34" charset="0"/>
              </a:rPr>
              <a:t>Christ’s agape love is our benchmark, not our parents! </a:t>
            </a:r>
          </a:p>
          <a:p>
            <a:pPr marL="1143000" lvl="3">
              <a:spcBef>
                <a:spcPts val="1000"/>
              </a:spcBef>
              <a:tabLst>
                <a:tab pos="914400" algn="l"/>
              </a:tabLst>
            </a:pPr>
            <a:r>
              <a:rPr lang="en-US" sz="2400" b="1" cap="none" dirty="0">
                <a:latin typeface="Calibri" panose="020F0502020204030204" pitchFamily="34" charset="0"/>
                <a:cs typeface="Calibri" panose="020F0502020204030204" pitchFamily="34" charset="0"/>
              </a:rPr>
              <a:t>How He reinstated Simon Peter </a:t>
            </a:r>
            <a:endParaRPr lang="en-US" sz="2600" b="1" cap="none" dirty="0">
              <a:latin typeface="Calibri" panose="020F0502020204030204" pitchFamily="34" charset="0"/>
              <a:cs typeface="Calibri" panose="020F0502020204030204" pitchFamily="34" charset="0"/>
            </a:endParaRPr>
          </a:p>
          <a:p>
            <a:pPr marL="0" indent="0">
              <a:buNone/>
            </a:pPr>
            <a:endParaRPr lang="en-US" sz="3200" b="1" cap="none" dirty="0">
              <a:latin typeface="Calibri" panose="020F0502020204030204" pitchFamily="34" charset="0"/>
              <a:cs typeface="Calibri" panose="020F0502020204030204" pitchFamily="34" charset="0"/>
            </a:endParaRPr>
          </a:p>
          <a:p>
            <a:pPr>
              <a:lnSpc>
                <a:spcPct val="107000"/>
              </a:lnSpc>
              <a:spcBef>
                <a:spcPts val="0"/>
              </a:spcBef>
              <a:spcAft>
                <a:spcPts val="800"/>
              </a:spcAft>
            </a:pPr>
            <a:endParaRPr lang="en-US"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Bef>
                <a:spcPts val="0"/>
              </a:spcBef>
              <a:buSzPct val="100000"/>
              <a:buFont typeface="+mj-lt"/>
              <a:buAutoNum type="arabicPeriod"/>
            </a:pPr>
            <a:endParaRPr lang="en-US" sz="2400" cap="non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Slide Number Placeholder 7">
            <a:extLst>
              <a:ext uri="{FF2B5EF4-FFF2-40B4-BE49-F238E27FC236}">
                <a16:creationId xmlns:a16="http://schemas.microsoft.com/office/drawing/2014/main" id="{79344558-E8B0-416F-BB9D-6C9A71409A95}"/>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45</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701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42EE-C0E5-43D0-9DA9-F583D38D2588}"/>
              </a:ext>
            </a:extLst>
          </p:cNvPr>
          <p:cNvSpPr>
            <a:spLocks noGrp="1"/>
          </p:cNvSpPr>
          <p:nvPr>
            <p:ph type="title"/>
          </p:nvPr>
        </p:nvSpPr>
        <p:spPr>
          <a:xfrm>
            <a:off x="594146" y="94890"/>
            <a:ext cx="10396882" cy="1151965"/>
          </a:xfrm>
        </p:spPr>
        <p:txBody>
          <a:bodyPr>
            <a:noAutofit/>
          </a:bodyPr>
          <a:lstStyle/>
          <a:p>
            <a:pPr>
              <a:spcBef>
                <a:spcPts val="0"/>
              </a:spcBef>
            </a:pPr>
            <a:r>
              <a:rPr lang="en-US" sz="3200" b="1" dirty="0">
                <a:latin typeface="Calibri" panose="020F0502020204030204" pitchFamily="34" charset="0"/>
                <a:cs typeface="Times New Roman" panose="02020603050405020304" pitchFamily="18" charset="0"/>
              </a:rPr>
              <a:t>Internalizing healthy thinking</a:t>
            </a:r>
          </a:p>
        </p:txBody>
      </p:sp>
      <p:sp>
        <p:nvSpPr>
          <p:cNvPr id="3" name="Content Placeholder 2">
            <a:extLst>
              <a:ext uri="{FF2B5EF4-FFF2-40B4-BE49-F238E27FC236}">
                <a16:creationId xmlns:a16="http://schemas.microsoft.com/office/drawing/2014/main" id="{81A3059F-B600-49F0-AF4B-DD62D5BD4A9F}"/>
              </a:ext>
            </a:extLst>
          </p:cNvPr>
          <p:cNvSpPr>
            <a:spLocks noGrp="1"/>
          </p:cNvSpPr>
          <p:nvPr>
            <p:ph idx="1"/>
          </p:nvPr>
        </p:nvSpPr>
        <p:spPr>
          <a:xfrm>
            <a:off x="600076" y="1242204"/>
            <a:ext cx="7620194" cy="5015721"/>
          </a:xfrm>
        </p:spPr>
        <p:txBody>
          <a:bodyPr>
            <a:noAutofit/>
          </a:bodyPr>
          <a:lstStyle/>
          <a:p>
            <a:pPr>
              <a:spcBef>
                <a:spcPts val="0"/>
              </a:spcBef>
              <a:spcAft>
                <a:spcPts val="0"/>
              </a:spcAft>
            </a:pPr>
            <a:endParaRPr lang="en-US" dirty="0">
              <a:effectLst/>
            </a:endParaRPr>
          </a:p>
          <a:p>
            <a:pPr marL="228600" marR="0" lvl="1">
              <a:spcBef>
                <a:spcPts val="1000"/>
              </a:spcBef>
              <a:spcAft>
                <a:spcPts val="0"/>
              </a:spcAft>
              <a:tabLst>
                <a:tab pos="914400" algn="l"/>
              </a:tabLst>
            </a:pPr>
            <a:r>
              <a:rPr lang="en-US" sz="2800" b="1" cap="none" dirty="0">
                <a:latin typeface="Calibri" panose="020F0502020204030204" pitchFamily="34" charset="0"/>
                <a:cs typeface="Calibri" panose="020F0502020204030204" pitchFamily="34" charset="0"/>
              </a:rPr>
              <a:t>We all have unending internal conversations with ourselves</a:t>
            </a:r>
          </a:p>
          <a:p>
            <a:pPr marL="228600" marR="0" lvl="1">
              <a:spcBef>
                <a:spcPts val="1000"/>
              </a:spcBef>
              <a:spcAft>
                <a:spcPts val="0"/>
              </a:spcAft>
              <a:tabLst>
                <a:tab pos="914400" algn="l"/>
              </a:tabLst>
            </a:pPr>
            <a:endParaRPr lang="en-US" sz="1000" b="1" cap="none" dirty="0">
              <a:latin typeface="Calibri" panose="020F0502020204030204" pitchFamily="34" charset="0"/>
              <a:cs typeface="Calibri" panose="020F0502020204030204" pitchFamily="34" charset="0"/>
            </a:endParaRPr>
          </a:p>
          <a:p>
            <a:pPr marL="228600" lvl="1">
              <a:spcBef>
                <a:spcPts val="1000"/>
              </a:spcBef>
              <a:tabLst>
                <a:tab pos="914400" algn="l"/>
              </a:tabLst>
            </a:pPr>
            <a:r>
              <a:rPr lang="en-US" sz="2800" b="1" cap="none" dirty="0">
                <a:latin typeface="Calibri" panose="020F0502020204030204" pitchFamily="34" charset="0"/>
                <a:cs typeface="Calibri" panose="020F0502020204030204" pitchFamily="34" charset="0"/>
              </a:rPr>
              <a:t>God intends for us to live in His blessings, presence and peace;  these are blocked by the negative voice in our head</a:t>
            </a:r>
          </a:p>
          <a:p>
            <a:pPr marL="0" marR="0">
              <a:spcBef>
                <a:spcPts val="0"/>
              </a:spcBef>
              <a:spcAft>
                <a:spcPts val="0"/>
              </a:spcAft>
            </a:pPr>
            <a:endParaRPr lang="en-US" sz="1800" dirty="0">
              <a:solidFill>
                <a:srgbClr val="000000"/>
              </a:solidFill>
              <a:effectLst/>
              <a:latin typeface="Helvetica Neue"/>
              <a:ea typeface="Arial Unicode MS"/>
              <a:cs typeface="Arial Unicode MS"/>
            </a:endParaRPr>
          </a:p>
          <a:p>
            <a:pPr marL="0" indent="0">
              <a:buNone/>
            </a:pPr>
            <a:endParaRPr lang="en-US" sz="3200" b="1" cap="none" dirty="0">
              <a:latin typeface="Calibri" panose="020F0502020204030204" pitchFamily="34" charset="0"/>
              <a:cs typeface="Calibri" panose="020F0502020204030204" pitchFamily="34" charset="0"/>
            </a:endParaRPr>
          </a:p>
          <a:p>
            <a:pPr>
              <a:lnSpc>
                <a:spcPct val="107000"/>
              </a:lnSpc>
              <a:spcBef>
                <a:spcPts val="0"/>
              </a:spcBef>
              <a:spcAft>
                <a:spcPts val="800"/>
              </a:spcAft>
            </a:pPr>
            <a:endParaRPr lang="en-US"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Bef>
                <a:spcPts val="0"/>
              </a:spcBef>
              <a:buSzPct val="100000"/>
              <a:buFont typeface="+mj-lt"/>
              <a:buAutoNum type="arabicPeriod"/>
            </a:pPr>
            <a:endParaRPr lang="en-US" sz="2400" cap="none"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C0480F1E-1C9C-48A6-AE11-E82CE3908CCB}"/>
              </a:ext>
            </a:extLst>
          </p:cNvPr>
          <p:cNvPicPr/>
          <p:nvPr/>
        </p:nvPicPr>
        <p:blipFill rotWithShape="1">
          <a:blip r:embed="rId2" r:link="rId3" cstate="print">
            <a:extLst>
              <a:ext uri="{28A0092B-C50C-407E-A947-70E740481C1C}">
                <a14:useLocalDpi xmlns:a14="http://schemas.microsoft.com/office/drawing/2010/main" val="0"/>
              </a:ext>
            </a:extLst>
          </a:blip>
          <a:srcRect l="4096"/>
          <a:stretch>
            <a:fillRect/>
          </a:stretch>
        </p:blipFill>
        <p:spPr bwMode="auto">
          <a:xfrm>
            <a:off x="7977673" y="1436915"/>
            <a:ext cx="3642109" cy="2463282"/>
          </a:xfrm>
          <a:prstGeom prst="rect">
            <a:avLst/>
          </a:prstGeom>
          <a:noFill/>
          <a:ln>
            <a:noFill/>
          </a:ln>
        </p:spPr>
      </p:pic>
      <p:sp>
        <p:nvSpPr>
          <p:cNvPr id="9" name="Slide Number Placeholder 7">
            <a:extLst>
              <a:ext uri="{FF2B5EF4-FFF2-40B4-BE49-F238E27FC236}">
                <a16:creationId xmlns:a16="http://schemas.microsoft.com/office/drawing/2014/main" id="{7D3310AD-6B96-4FB0-8245-A5B0F0200F5F}"/>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46</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897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42EE-C0E5-43D0-9DA9-F583D38D2588}"/>
              </a:ext>
            </a:extLst>
          </p:cNvPr>
          <p:cNvSpPr>
            <a:spLocks noGrp="1"/>
          </p:cNvSpPr>
          <p:nvPr>
            <p:ph type="title"/>
          </p:nvPr>
        </p:nvSpPr>
        <p:spPr>
          <a:xfrm>
            <a:off x="594146" y="94890"/>
            <a:ext cx="10396882" cy="1151965"/>
          </a:xfrm>
        </p:spPr>
        <p:txBody>
          <a:bodyPr>
            <a:noAutofit/>
          </a:bodyPr>
          <a:lstStyle/>
          <a:p>
            <a:pPr>
              <a:spcBef>
                <a:spcPts val="0"/>
              </a:spcBef>
            </a:pPr>
            <a:r>
              <a:rPr lang="en-US" sz="2800" b="1" dirty="0">
                <a:solidFill>
                  <a:schemeClr val="accent3"/>
                </a:solidFill>
                <a:latin typeface="Calibri" panose="020F0502020204030204" pitchFamily="34" charset="0"/>
                <a:ea typeface="+mn-ea"/>
                <a:cs typeface="Calibri" panose="020F0502020204030204" pitchFamily="34" charset="0"/>
              </a:rPr>
              <a:t>Internalizing healthy thinking</a:t>
            </a:r>
            <a:br>
              <a:rPr lang="en-US" sz="2800" b="1" dirty="0">
                <a:solidFill>
                  <a:schemeClr val="accent3"/>
                </a:solidFill>
                <a:latin typeface="Calibri" panose="020F0502020204030204" pitchFamily="34" charset="0"/>
                <a:ea typeface="+mn-ea"/>
                <a:cs typeface="Calibri" panose="020F0502020204030204" pitchFamily="34" charset="0"/>
              </a:rPr>
            </a:br>
            <a:r>
              <a:rPr lang="en-US" sz="2800" b="1" dirty="0">
                <a:latin typeface="Calibri" panose="020F0502020204030204" pitchFamily="34" charset="0"/>
                <a:cs typeface="Times New Roman" panose="02020603050405020304" pitchFamily="18" charset="0"/>
              </a:rPr>
              <a:t>We need to redirect our thoughts and minds</a:t>
            </a:r>
          </a:p>
        </p:txBody>
      </p:sp>
      <p:sp>
        <p:nvSpPr>
          <p:cNvPr id="3" name="Content Placeholder 2">
            <a:extLst>
              <a:ext uri="{FF2B5EF4-FFF2-40B4-BE49-F238E27FC236}">
                <a16:creationId xmlns:a16="http://schemas.microsoft.com/office/drawing/2014/main" id="{81A3059F-B600-49F0-AF4B-DD62D5BD4A9F}"/>
              </a:ext>
            </a:extLst>
          </p:cNvPr>
          <p:cNvSpPr>
            <a:spLocks noGrp="1"/>
          </p:cNvSpPr>
          <p:nvPr>
            <p:ph idx="1"/>
          </p:nvPr>
        </p:nvSpPr>
        <p:spPr>
          <a:xfrm>
            <a:off x="582822" y="1861738"/>
            <a:ext cx="10648770" cy="3500756"/>
          </a:xfrm>
        </p:spPr>
        <p:txBody>
          <a:bodyPr>
            <a:noAutofit/>
          </a:bodyPr>
          <a:lstStyle/>
          <a:p>
            <a:pPr marL="228600" marR="0" lvl="1">
              <a:spcBef>
                <a:spcPts val="1000"/>
              </a:spcBef>
              <a:spcAft>
                <a:spcPts val="0"/>
              </a:spcAft>
              <a:tabLst>
                <a:tab pos="914400" algn="l"/>
              </a:tabLst>
            </a:pPr>
            <a:r>
              <a:rPr lang="en-US" sz="2400" b="1" cap="none" dirty="0">
                <a:latin typeface="Calibri" panose="020F0502020204030204" pitchFamily="34" charset="0"/>
                <a:cs typeface="Calibri" panose="020F0502020204030204" pitchFamily="34" charset="0"/>
              </a:rPr>
              <a:t>Focus on God and His Word to replace fear, shame or blame (new habits)</a:t>
            </a:r>
          </a:p>
          <a:p>
            <a:pPr marL="228600" marR="0" lvl="1">
              <a:spcBef>
                <a:spcPts val="1000"/>
              </a:spcBef>
              <a:spcAft>
                <a:spcPts val="0"/>
              </a:spcAft>
              <a:tabLst>
                <a:tab pos="914400" algn="l"/>
              </a:tabLst>
            </a:pPr>
            <a:r>
              <a:rPr lang="en-US" sz="2400" b="1" cap="none" dirty="0">
                <a:latin typeface="Calibri" panose="020F0502020204030204" pitchFamily="34" charset="0"/>
                <a:cs typeface="Calibri" panose="020F0502020204030204" pitchFamily="34" charset="0"/>
              </a:rPr>
              <a:t>Whatever is </a:t>
            </a:r>
            <a:r>
              <a:rPr lang="en-US" sz="2400" b="1" cap="none" dirty="0">
                <a:solidFill>
                  <a:schemeClr val="accent1"/>
                </a:solidFill>
                <a:latin typeface="Calibri" panose="020F0502020204030204" pitchFamily="34" charset="0"/>
                <a:cs typeface="Calibri" panose="020F0502020204030204" pitchFamily="34" charset="0"/>
              </a:rPr>
              <a:t>true, noble, right or pure, whatever is admirable</a:t>
            </a:r>
            <a:r>
              <a:rPr lang="en-US" sz="2400" b="1" cap="none" dirty="0">
                <a:latin typeface="Calibri" panose="020F0502020204030204" pitchFamily="34" charset="0"/>
                <a:cs typeface="Calibri" panose="020F0502020204030204" pitchFamily="34" charset="0"/>
              </a:rPr>
              <a:t>...think about such things.</a:t>
            </a:r>
          </a:p>
          <a:p>
            <a:pPr marL="457200" lvl="2" indent="0">
              <a:spcBef>
                <a:spcPts val="1000"/>
              </a:spcBef>
              <a:buNone/>
              <a:tabLst>
                <a:tab pos="914400" algn="l"/>
              </a:tabLst>
            </a:pPr>
            <a:r>
              <a:rPr lang="en-US" sz="2400" b="1" cap="none" dirty="0">
                <a:latin typeface="Calibri" panose="020F0502020204030204" pitchFamily="34" charset="0"/>
                <a:cs typeface="Calibri" panose="020F0502020204030204" pitchFamily="34" charset="0"/>
              </a:rPr>
              <a:t>And the peace of God which transcends all understanding, will guard your hearts and your minds in Christ Jesus   </a:t>
            </a:r>
            <a:r>
              <a:rPr lang="en-US" sz="1800" b="1" cap="none" dirty="0">
                <a:solidFill>
                  <a:schemeClr val="tx1">
                    <a:lumMod val="65000"/>
                    <a:lumOff val="35000"/>
                  </a:schemeClr>
                </a:solidFill>
                <a:latin typeface="Calibri" panose="020F0502020204030204" pitchFamily="34" charset="0"/>
                <a:cs typeface="Calibri" panose="020F0502020204030204" pitchFamily="34" charset="0"/>
              </a:rPr>
              <a:t>- Phil 4:8, 7</a:t>
            </a:r>
          </a:p>
          <a:p>
            <a:pPr marL="228600" lvl="1">
              <a:spcBef>
                <a:spcPts val="1000"/>
              </a:spcBef>
              <a:tabLst>
                <a:tab pos="914400" algn="l"/>
              </a:tabLst>
            </a:pPr>
            <a:r>
              <a:rPr lang="en-US" sz="2400" b="1" cap="none" dirty="0">
                <a:latin typeface="Calibri" panose="020F0502020204030204" pitchFamily="34" charset="0"/>
                <a:cs typeface="Calibri" panose="020F0502020204030204" pitchFamily="34" charset="0"/>
              </a:rPr>
              <a:t>I am defined as a child of the living God, He loves me and cherishes me as His creation and beloved child; even when I let Him down or turn away from Him; He always accepts and welcomes me with open arms, when I turn to Him.</a:t>
            </a:r>
          </a:p>
          <a:p>
            <a:pPr>
              <a:lnSpc>
                <a:spcPct val="107000"/>
              </a:lnSpc>
              <a:spcBef>
                <a:spcPts val="0"/>
              </a:spcBef>
              <a:spcAft>
                <a:spcPts val="800"/>
              </a:spcAft>
            </a:pPr>
            <a:endParaRPr lang="en-US"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Bef>
                <a:spcPts val="0"/>
              </a:spcBef>
              <a:buSzPct val="100000"/>
              <a:buFont typeface="+mj-lt"/>
              <a:buAutoNum type="arabicPeriod"/>
            </a:pPr>
            <a:endParaRPr lang="en-US" sz="2400" cap="non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Slide Number Placeholder 7">
            <a:extLst>
              <a:ext uri="{FF2B5EF4-FFF2-40B4-BE49-F238E27FC236}">
                <a16:creationId xmlns:a16="http://schemas.microsoft.com/office/drawing/2014/main" id="{B04FDCF1-6F76-4C4E-85DE-17AF69F79D2C}"/>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47</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93798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A3059F-B600-49F0-AF4B-DD62D5BD4A9F}"/>
              </a:ext>
            </a:extLst>
          </p:cNvPr>
          <p:cNvSpPr>
            <a:spLocks noGrp="1"/>
          </p:cNvSpPr>
          <p:nvPr>
            <p:ph idx="1"/>
          </p:nvPr>
        </p:nvSpPr>
        <p:spPr>
          <a:xfrm>
            <a:off x="530540" y="1825403"/>
            <a:ext cx="11019706" cy="3871952"/>
          </a:xfrm>
        </p:spPr>
        <p:txBody>
          <a:bodyPr>
            <a:noAutofit/>
          </a:bodyPr>
          <a:lstStyle/>
          <a:p>
            <a:pPr marL="228600" lvl="1">
              <a:spcBef>
                <a:spcPts val="1000"/>
              </a:spcBef>
              <a:tabLst>
                <a:tab pos="914400" algn="l"/>
              </a:tabLst>
            </a:pPr>
            <a:r>
              <a:rPr lang="en-US" sz="2400" b="1" cap="none" dirty="0">
                <a:latin typeface="Calibri" panose="020F0502020204030204" pitchFamily="34" charset="0"/>
                <a:cs typeface="Calibri" panose="020F0502020204030204" pitchFamily="34" charset="0"/>
              </a:rPr>
              <a:t>“The key to friendship with God is not changing what you do, but changing your attitude toward what you do. What you normally do for yourself you begin doing for God, whether it is eating, bathing, working, relaxing, or taking out the trash.”   </a:t>
            </a:r>
            <a:r>
              <a:rPr lang="en-US" b="1" cap="none" dirty="0">
                <a:solidFill>
                  <a:schemeClr val="tx1">
                    <a:lumMod val="65000"/>
                    <a:lumOff val="35000"/>
                  </a:schemeClr>
                </a:solidFill>
                <a:latin typeface="Calibri" panose="020F0502020204030204" pitchFamily="34" charset="0"/>
                <a:cs typeface="Calibri" panose="020F0502020204030204" pitchFamily="34" charset="0"/>
              </a:rPr>
              <a:t>-  Brother Lawrence, cook in 17</a:t>
            </a:r>
            <a:r>
              <a:rPr lang="en-US" b="1" cap="none" baseline="30000" dirty="0">
                <a:solidFill>
                  <a:schemeClr val="tx1">
                    <a:lumMod val="65000"/>
                    <a:lumOff val="35000"/>
                  </a:schemeClr>
                </a:solidFill>
                <a:latin typeface="Calibri" panose="020F0502020204030204" pitchFamily="34" charset="0"/>
                <a:cs typeface="Calibri" panose="020F0502020204030204" pitchFamily="34" charset="0"/>
              </a:rPr>
              <a:t>th-</a:t>
            </a:r>
            <a:r>
              <a:rPr lang="en-US" b="1" cap="none" dirty="0">
                <a:solidFill>
                  <a:schemeClr val="tx1">
                    <a:lumMod val="65000"/>
                    <a:lumOff val="35000"/>
                  </a:schemeClr>
                </a:solidFill>
                <a:latin typeface="Calibri" panose="020F0502020204030204" pitchFamily="34" charset="0"/>
                <a:cs typeface="Calibri" panose="020F0502020204030204" pitchFamily="34" charset="0"/>
              </a:rPr>
              <a:t>century French monastery</a:t>
            </a:r>
          </a:p>
          <a:p>
            <a:pPr marL="228600" lvl="1">
              <a:spcBef>
                <a:spcPts val="1000"/>
              </a:spcBef>
              <a:tabLst>
                <a:tab pos="914400" algn="l"/>
              </a:tabLst>
            </a:pPr>
            <a:endParaRPr lang="en-US" sz="700" b="1" cap="none" dirty="0">
              <a:solidFill>
                <a:srgbClr val="333333"/>
              </a:solidFill>
              <a:latin typeface="Calibri" panose="020F0502020204030204" pitchFamily="34" charset="0"/>
              <a:cs typeface="Calibri" panose="020F0502020204030204" pitchFamily="34" charset="0"/>
            </a:endParaRPr>
          </a:p>
          <a:p>
            <a:pPr marL="228600" lvl="1">
              <a:spcBef>
                <a:spcPts val="1000"/>
              </a:spcBef>
              <a:tabLst>
                <a:tab pos="914400" algn="l"/>
              </a:tabLst>
            </a:pPr>
            <a:r>
              <a:rPr lang="en-US" sz="2400" b="1" cap="none" dirty="0">
                <a:latin typeface="Calibri" panose="020F0502020204030204" pitchFamily="34" charset="0"/>
                <a:cs typeface="Calibri" panose="020F0502020204030204" pitchFamily="34" charset="0"/>
              </a:rPr>
              <a:t>It takes the power of the Holy Spirit to receive the peace of God and fully have a heart of agape love</a:t>
            </a:r>
            <a:r>
              <a:rPr lang="en-US" sz="2400" b="1" cap="none" dirty="0">
                <a:solidFill>
                  <a:srgbClr val="333333"/>
                </a:solidFill>
                <a:latin typeface="Calibri" panose="020F0502020204030204" pitchFamily="34" charset="0"/>
                <a:cs typeface="Calibri" panose="020F0502020204030204" pitchFamily="34" charset="0"/>
              </a:rPr>
              <a:t>.</a:t>
            </a:r>
            <a:endParaRPr lang="en-US" sz="2400" b="1" cap="none" dirty="0">
              <a:solidFill>
                <a:schemeClr val="bg1">
                  <a:lumMod val="65000"/>
                </a:schemeClr>
              </a:solidFill>
              <a:latin typeface="Calibri" panose="020F0502020204030204" pitchFamily="34" charset="0"/>
              <a:cs typeface="Calibri" panose="020F0502020204030204" pitchFamily="34" charset="0"/>
            </a:endParaRPr>
          </a:p>
          <a:p>
            <a:pPr marL="685800" lvl="2">
              <a:spcBef>
                <a:spcPts val="1000"/>
              </a:spcBef>
              <a:tabLst>
                <a:tab pos="914400" algn="l"/>
              </a:tabLst>
            </a:pPr>
            <a:r>
              <a:rPr lang="en-US" sz="2000" b="1" cap="none" dirty="0">
                <a:latin typeface="Calibri" panose="020F0502020204030204" pitchFamily="34" charset="0"/>
                <a:cs typeface="Calibri" panose="020F0502020204030204" pitchFamily="34" charset="0"/>
              </a:rPr>
              <a:t>This is a continually renewing internal process.</a:t>
            </a:r>
          </a:p>
          <a:p>
            <a:pPr marL="685800" lvl="2">
              <a:spcBef>
                <a:spcPts val="1000"/>
              </a:spcBef>
              <a:tabLst>
                <a:tab pos="914400" algn="l"/>
              </a:tabLst>
            </a:pPr>
            <a:r>
              <a:rPr lang="en-US" sz="2000" b="1" cap="none" dirty="0">
                <a:latin typeface="Calibri" panose="020F0502020204030204" pitchFamily="34" charset="0"/>
                <a:cs typeface="Calibri" panose="020F0502020204030204" pitchFamily="34" charset="0"/>
              </a:rPr>
              <a:t>Agape love is a gracious, determined and active interest in the true welfare of others…. Based solely on the nature of God    </a:t>
            </a:r>
            <a:r>
              <a:rPr lang="en-US" b="1" cap="none" dirty="0">
                <a:solidFill>
                  <a:schemeClr val="tx1">
                    <a:lumMod val="65000"/>
                    <a:lumOff val="35000"/>
                  </a:schemeClr>
                </a:solidFill>
                <a:latin typeface="Calibri" panose="020F0502020204030204" pitchFamily="34" charset="0"/>
                <a:cs typeface="Calibri" panose="020F0502020204030204" pitchFamily="34" charset="0"/>
              </a:rPr>
              <a:t>-   NIV note on Luke 6: 27-38</a:t>
            </a:r>
          </a:p>
          <a:p>
            <a:pPr marL="0" indent="0">
              <a:lnSpc>
                <a:spcPct val="107000"/>
              </a:lnSpc>
              <a:spcBef>
                <a:spcPts val="0"/>
              </a:spcBef>
              <a:spcAft>
                <a:spcPts val="800"/>
              </a:spcAft>
              <a:buNone/>
            </a:pPr>
            <a:endParaRPr lang="en-US"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Bef>
                <a:spcPts val="0"/>
              </a:spcBef>
              <a:buSzPct val="100000"/>
              <a:buFont typeface="+mj-lt"/>
              <a:buAutoNum type="arabicPeriod"/>
            </a:pPr>
            <a:endParaRPr lang="en-US" sz="2400" cap="non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FC36AF1E-687C-42AD-A9FC-83BA9BAEB7C2}"/>
              </a:ext>
            </a:extLst>
          </p:cNvPr>
          <p:cNvSpPr>
            <a:spLocks noGrp="1"/>
          </p:cNvSpPr>
          <p:nvPr>
            <p:ph type="title"/>
          </p:nvPr>
        </p:nvSpPr>
        <p:spPr>
          <a:xfrm>
            <a:off x="594146" y="94890"/>
            <a:ext cx="10396882" cy="1151965"/>
          </a:xfrm>
        </p:spPr>
        <p:txBody>
          <a:bodyPr>
            <a:noAutofit/>
          </a:bodyPr>
          <a:lstStyle/>
          <a:p>
            <a:pPr>
              <a:spcBef>
                <a:spcPts val="0"/>
              </a:spcBef>
            </a:pPr>
            <a:r>
              <a:rPr lang="en-US" sz="2800" b="1" dirty="0">
                <a:solidFill>
                  <a:schemeClr val="accent3"/>
                </a:solidFill>
                <a:latin typeface="Calibri" panose="020F0502020204030204" pitchFamily="34" charset="0"/>
                <a:ea typeface="+mn-ea"/>
                <a:cs typeface="Calibri" panose="020F0502020204030204" pitchFamily="34" charset="0"/>
              </a:rPr>
              <a:t>Internalizing healthy thinking</a:t>
            </a:r>
            <a:br>
              <a:rPr lang="en-US" sz="2800" b="1" dirty="0">
                <a:solidFill>
                  <a:schemeClr val="accent3"/>
                </a:solidFill>
                <a:latin typeface="Calibri" panose="020F0502020204030204" pitchFamily="34" charset="0"/>
                <a:ea typeface="+mn-ea"/>
                <a:cs typeface="Calibri" panose="020F0502020204030204" pitchFamily="34" charset="0"/>
              </a:rPr>
            </a:br>
            <a:r>
              <a:rPr lang="en-US" sz="2800" b="1" dirty="0">
                <a:latin typeface="Calibri" panose="020F0502020204030204" pitchFamily="34" charset="0"/>
                <a:cs typeface="Times New Roman" panose="02020603050405020304" pitchFamily="18" charset="0"/>
              </a:rPr>
              <a:t>We need to redirect our thoughts and minds</a:t>
            </a:r>
          </a:p>
        </p:txBody>
      </p:sp>
      <p:sp>
        <p:nvSpPr>
          <p:cNvPr id="8" name="Slide Number Placeholder 7">
            <a:extLst>
              <a:ext uri="{FF2B5EF4-FFF2-40B4-BE49-F238E27FC236}">
                <a16:creationId xmlns:a16="http://schemas.microsoft.com/office/drawing/2014/main" id="{F84A7A89-1F44-45AF-81BD-34A89EB7039F}"/>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48</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26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A3059F-B600-49F0-AF4B-DD62D5BD4A9F}"/>
              </a:ext>
            </a:extLst>
          </p:cNvPr>
          <p:cNvSpPr>
            <a:spLocks noGrp="1"/>
          </p:cNvSpPr>
          <p:nvPr>
            <p:ph idx="1"/>
          </p:nvPr>
        </p:nvSpPr>
        <p:spPr>
          <a:xfrm>
            <a:off x="556942" y="1729407"/>
            <a:ext cx="10053549" cy="1871932"/>
          </a:xfrm>
        </p:spPr>
        <p:txBody>
          <a:bodyPr>
            <a:noAutofit/>
          </a:bodyPr>
          <a:lstStyle/>
          <a:p>
            <a:pPr marL="0" lvl="1" indent="0">
              <a:spcBef>
                <a:spcPts val="1000"/>
              </a:spcBef>
              <a:buNone/>
              <a:tabLst>
                <a:tab pos="914400" algn="l"/>
              </a:tabLst>
            </a:pPr>
            <a:r>
              <a:rPr lang="en-US" sz="2400" b="1" cap="none" dirty="0">
                <a:latin typeface="Calibri" panose="020F0502020204030204" pitchFamily="34" charset="0"/>
                <a:cs typeface="Calibri" panose="020F0502020204030204" pitchFamily="34" charset="0"/>
              </a:rPr>
              <a:t>Husbands, </a:t>
            </a:r>
            <a:r>
              <a:rPr lang="en-US" sz="2400" b="1" cap="none" dirty="0">
                <a:solidFill>
                  <a:srgbClr val="C00000"/>
                </a:solidFill>
                <a:latin typeface="Calibri" panose="020F0502020204030204" pitchFamily="34" charset="0"/>
                <a:cs typeface="Calibri" panose="020F0502020204030204" pitchFamily="34" charset="0"/>
              </a:rPr>
              <a:t>love </a:t>
            </a:r>
            <a:r>
              <a:rPr lang="en-US" sz="2400" b="1" cap="none" dirty="0">
                <a:latin typeface="Calibri" panose="020F0502020204030204" pitchFamily="34" charset="0"/>
                <a:cs typeface="Calibri" panose="020F0502020204030204" pitchFamily="34" charset="0"/>
              </a:rPr>
              <a:t>your wives, just as Christ loved the church and gave himself up for her to make her holy </a:t>
            </a:r>
            <a:r>
              <a:rPr lang="en-US" sz="2400" b="1" cap="none" dirty="0">
                <a:solidFill>
                  <a:srgbClr val="333333"/>
                </a:solidFill>
                <a:latin typeface="Calibri" panose="020F0502020204030204" pitchFamily="34" charset="0"/>
                <a:cs typeface="Calibri" panose="020F0502020204030204" pitchFamily="34" charset="0"/>
              </a:rPr>
              <a:t>  </a:t>
            </a:r>
            <a:r>
              <a:rPr lang="en-US" b="1" cap="none" dirty="0">
                <a:solidFill>
                  <a:schemeClr val="tx1">
                    <a:lumMod val="65000"/>
                    <a:lumOff val="35000"/>
                  </a:schemeClr>
                </a:solidFill>
                <a:latin typeface="Calibri" panose="020F0502020204030204" pitchFamily="34" charset="0"/>
                <a:cs typeface="Calibri" panose="020F0502020204030204" pitchFamily="34" charset="0"/>
              </a:rPr>
              <a:t>-  Eph 5: 25-26a</a:t>
            </a:r>
            <a:r>
              <a:rPr lang="en-US" b="1" strike="sngStrike" cap="none" dirty="0">
                <a:solidFill>
                  <a:schemeClr val="tx1">
                    <a:lumMod val="65000"/>
                    <a:lumOff val="35000"/>
                  </a:schemeClr>
                </a:solidFill>
                <a:latin typeface="Calibri" panose="020F0502020204030204" pitchFamily="34" charset="0"/>
                <a:cs typeface="Calibri" panose="020F0502020204030204" pitchFamily="34" charset="0"/>
              </a:rPr>
              <a:t> </a:t>
            </a:r>
            <a:endParaRPr lang="en-US" sz="900" b="1" strike="sngStrike" cap="none" dirty="0">
              <a:solidFill>
                <a:schemeClr val="tx1">
                  <a:lumMod val="65000"/>
                  <a:lumOff val="35000"/>
                </a:schemeClr>
              </a:solidFill>
              <a:latin typeface="Calibri" panose="020F0502020204030204" pitchFamily="34" charset="0"/>
              <a:cs typeface="Calibri" panose="020F0502020204030204" pitchFamily="34" charset="0"/>
            </a:endParaRPr>
          </a:p>
          <a:p>
            <a:pPr marL="228600" lvl="1">
              <a:spcBef>
                <a:spcPts val="1000"/>
              </a:spcBef>
              <a:tabLst>
                <a:tab pos="914400" algn="l"/>
              </a:tabLst>
            </a:pPr>
            <a:r>
              <a:rPr lang="en-US" sz="2400" b="1" cap="none" dirty="0">
                <a:latin typeface="Calibri" panose="020F0502020204030204" pitchFamily="34" charset="0"/>
                <a:cs typeface="Calibri" panose="020F0502020204030204" pitchFamily="34" charset="0"/>
              </a:rPr>
              <a:t>Each one of you must love his wife as he loves himself </a:t>
            </a:r>
            <a:r>
              <a:rPr lang="en-US" b="1" cap="none" dirty="0">
                <a:solidFill>
                  <a:schemeClr val="tx1">
                    <a:lumMod val="65000"/>
                    <a:lumOff val="35000"/>
                  </a:schemeClr>
                </a:solidFill>
                <a:latin typeface="Calibri" panose="020F0502020204030204" pitchFamily="34" charset="0"/>
                <a:cs typeface="Calibri" panose="020F0502020204030204" pitchFamily="34" charset="0"/>
              </a:rPr>
              <a:t>– v.28</a:t>
            </a:r>
          </a:p>
          <a:p>
            <a:pPr marL="228600" lvl="1">
              <a:spcBef>
                <a:spcPts val="1000"/>
              </a:spcBef>
              <a:tabLst>
                <a:tab pos="914400" algn="l"/>
              </a:tabLst>
            </a:pPr>
            <a:r>
              <a:rPr lang="en-US" sz="2400" b="1" cap="none" dirty="0">
                <a:solidFill>
                  <a:srgbClr val="C00000"/>
                </a:solidFill>
                <a:latin typeface="Calibri" panose="020F0502020204030204" pitchFamily="34" charset="0"/>
                <a:cs typeface="Calibri" panose="020F0502020204030204" pitchFamily="34" charset="0"/>
              </a:rPr>
              <a:t>Love: </a:t>
            </a:r>
            <a:r>
              <a:rPr lang="en-US" sz="2400" b="1" cap="none" dirty="0" err="1">
                <a:solidFill>
                  <a:srgbClr val="C00000"/>
                </a:solidFill>
                <a:latin typeface="Calibri" panose="020F0502020204030204" pitchFamily="34" charset="0"/>
                <a:cs typeface="Calibri" panose="020F0502020204030204" pitchFamily="34" charset="0"/>
              </a:rPr>
              <a:t>agapao</a:t>
            </a:r>
            <a:r>
              <a:rPr lang="en-US" sz="2400" b="1" cap="none" dirty="0">
                <a:solidFill>
                  <a:srgbClr val="C00000"/>
                </a:solidFill>
                <a:latin typeface="Calibri" panose="020F0502020204030204" pitchFamily="34" charset="0"/>
                <a:cs typeface="Calibri" panose="020F0502020204030204" pitchFamily="34" charset="0"/>
              </a:rPr>
              <a:t> </a:t>
            </a:r>
            <a:r>
              <a:rPr lang="en-US" sz="2400" b="1" cap="none" dirty="0">
                <a:latin typeface="Calibri" panose="020F0502020204030204" pitchFamily="34" charset="0"/>
                <a:cs typeface="Calibri" panose="020F0502020204030204" pitchFamily="34" charset="0"/>
              </a:rPr>
              <a:t>(our benchmark)</a:t>
            </a:r>
          </a:p>
          <a:p>
            <a:pPr marL="685800" lvl="2">
              <a:spcBef>
                <a:spcPts val="1000"/>
              </a:spcBef>
              <a:tabLst>
                <a:tab pos="914400" algn="l"/>
              </a:tabLst>
            </a:pPr>
            <a:endParaRPr lang="en-US" b="1" cap="none" dirty="0">
              <a:solidFill>
                <a:schemeClr val="bg1">
                  <a:lumMod val="65000"/>
                </a:schemeClr>
              </a:solidFill>
              <a:latin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EB882552-50DB-4756-8EA0-FA25A81FEAEB}"/>
              </a:ext>
            </a:extLst>
          </p:cNvPr>
          <p:cNvSpPr>
            <a:spLocks noGrp="1"/>
          </p:cNvSpPr>
          <p:nvPr>
            <p:ph type="title"/>
          </p:nvPr>
        </p:nvSpPr>
        <p:spPr>
          <a:xfrm>
            <a:off x="525134" y="405442"/>
            <a:ext cx="10827227" cy="750498"/>
          </a:xfrm>
        </p:spPr>
        <p:txBody>
          <a:bodyPr>
            <a:noAutofit/>
          </a:bodyPr>
          <a:lstStyle/>
          <a:p>
            <a:pPr>
              <a:spcBef>
                <a:spcPts val="0"/>
              </a:spcBef>
            </a:pPr>
            <a:r>
              <a:rPr lang="en-US" sz="2800" b="1" u="sng" dirty="0">
                <a:solidFill>
                  <a:schemeClr val="accent3"/>
                </a:solidFill>
                <a:latin typeface="Calibri" panose="020F0502020204030204" pitchFamily="34" charset="0"/>
                <a:ea typeface="+mn-ea"/>
                <a:cs typeface="Calibri" panose="020F0502020204030204" pitchFamily="34" charset="0"/>
              </a:rPr>
              <a:t>intimacy needs</a:t>
            </a:r>
            <a:r>
              <a:rPr lang="en-US" sz="2800" b="1" dirty="0">
                <a:solidFill>
                  <a:schemeClr val="accent3"/>
                </a:solidFill>
                <a:latin typeface="Calibri" panose="020F0502020204030204" pitchFamily="34" charset="0"/>
                <a:ea typeface="+mn-ea"/>
                <a:cs typeface="Calibri" panose="020F0502020204030204" pitchFamily="34" charset="0"/>
              </a:rPr>
              <a:t> - </a:t>
            </a:r>
            <a:r>
              <a:rPr lang="en-US" sz="2800" b="1" dirty="0">
                <a:solidFill>
                  <a:schemeClr val="accent3"/>
                </a:solidFill>
                <a:effectLst/>
                <a:latin typeface="Calibri" panose="020F0502020204030204" pitchFamily="34" charset="0"/>
                <a:cs typeface="Calibri" panose="020F0502020204030204" pitchFamily="34" charset="0"/>
              </a:rPr>
              <a:t>model and encourage meeting these </a:t>
            </a:r>
            <a:br>
              <a:rPr lang="en-US" sz="3200" b="1" cap="none" dirty="0">
                <a:solidFill>
                  <a:srgbClr val="333333"/>
                </a:solidFill>
                <a:latin typeface="Calibri" panose="020F0502020204030204" pitchFamily="34" charset="0"/>
                <a:cs typeface="Calibri" panose="020F0502020204030204" pitchFamily="34" charset="0"/>
              </a:rPr>
            </a:br>
            <a:r>
              <a:rPr lang="en-US" sz="2800" b="1" dirty="0">
                <a:latin typeface="Calibri" panose="020F0502020204030204" pitchFamily="34" charset="0"/>
                <a:cs typeface="Times New Roman" panose="02020603050405020304" pitchFamily="18" charset="0"/>
              </a:rPr>
              <a:t>Husbands love wives</a:t>
            </a:r>
            <a:endParaRPr lang="en-US" sz="3200" b="1" dirty="0">
              <a:latin typeface="Calibri" panose="020F0502020204030204" pitchFamily="34" charset="0"/>
              <a:cs typeface="Times New Roman" panose="02020603050405020304" pitchFamily="18" charset="0"/>
            </a:endParaRPr>
          </a:p>
        </p:txBody>
      </p:sp>
      <p:sp>
        <p:nvSpPr>
          <p:cNvPr id="11" name="Slide Number Placeholder 7">
            <a:extLst>
              <a:ext uri="{FF2B5EF4-FFF2-40B4-BE49-F238E27FC236}">
                <a16:creationId xmlns:a16="http://schemas.microsoft.com/office/drawing/2014/main" id="{EDB0C22A-A967-402E-8A57-E91CB77B116D}"/>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49</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99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CF4E8-0444-4E50-AAE7-3E1DB653FE2A}"/>
              </a:ext>
            </a:extLst>
          </p:cNvPr>
          <p:cNvSpPr>
            <a:spLocks noGrp="1"/>
          </p:cNvSpPr>
          <p:nvPr>
            <p:ph type="title"/>
          </p:nvPr>
        </p:nvSpPr>
        <p:spPr>
          <a:xfrm>
            <a:off x="765110" y="0"/>
            <a:ext cx="10343917" cy="1078302"/>
          </a:xfrm>
        </p:spPr>
        <p:txBody>
          <a:bodyPr>
            <a:norm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The Great Commandment </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a:effectLst/>
                <a:latin typeface="Calibri" panose="020F0502020204030204" pitchFamily="34" charset="0"/>
                <a:ea typeface="Calibri" panose="020F0502020204030204" pitchFamily="34" charset="0"/>
                <a:cs typeface="Calibri" panose="020F0502020204030204" pitchFamily="34" charset="0"/>
              </a:rPr>
              <a:t>Matt </a:t>
            </a:r>
            <a:r>
              <a:rPr lang="en-US" sz="2400" b="1" cap="none" dirty="0">
                <a:effectLst/>
                <a:latin typeface="Calibri" panose="020F0502020204030204" pitchFamily="34" charset="0"/>
                <a:ea typeface="Calibri" panose="020F0502020204030204" pitchFamily="34" charset="0"/>
                <a:cs typeface="Calibri" panose="020F0502020204030204" pitchFamily="34" charset="0"/>
              </a:rPr>
              <a:t>22: 37-40  </a:t>
            </a:r>
            <a:endParaRPr lang="en-US" sz="3600" dirty="0"/>
          </a:p>
        </p:txBody>
      </p:sp>
      <p:sp>
        <p:nvSpPr>
          <p:cNvPr id="3" name="Content Placeholder 2">
            <a:extLst>
              <a:ext uri="{FF2B5EF4-FFF2-40B4-BE49-F238E27FC236}">
                <a16:creationId xmlns:a16="http://schemas.microsoft.com/office/drawing/2014/main" id="{8287BF82-350D-4F9B-86CF-1833DC1037E9}"/>
              </a:ext>
            </a:extLst>
          </p:cNvPr>
          <p:cNvSpPr>
            <a:spLocks noGrp="1"/>
          </p:cNvSpPr>
          <p:nvPr>
            <p:ph idx="1"/>
          </p:nvPr>
        </p:nvSpPr>
        <p:spPr>
          <a:xfrm>
            <a:off x="774441" y="1188487"/>
            <a:ext cx="11019454" cy="3663432"/>
          </a:xfrm>
          <a:noFill/>
          <a:ln>
            <a:noFill/>
          </a:ln>
        </p:spPr>
        <p:txBody>
          <a:bodyPr>
            <a:normAutofit fontScale="70000" lnSpcReduction="20000"/>
          </a:bodyPr>
          <a:lstStyle/>
          <a:p>
            <a:pPr marL="514350" indent="-514350">
              <a:lnSpc>
                <a:spcPct val="107000"/>
              </a:lnSpc>
              <a:spcBef>
                <a:spcPts val="0"/>
              </a:spcBef>
              <a:spcAft>
                <a:spcPts val="800"/>
              </a:spcAft>
              <a:buSzPct val="100000"/>
              <a:buFont typeface="+mj-lt"/>
              <a:buAutoNum type="arabicPeriod"/>
            </a:pPr>
            <a:r>
              <a:rPr lang="en-US" sz="4000" b="1" cap="none" dirty="0">
                <a:latin typeface="Calibri" panose="020F0502020204030204" pitchFamily="34" charset="0"/>
                <a:ea typeface="Calibri" panose="020F0502020204030204" pitchFamily="34" charset="0"/>
              </a:rPr>
              <a:t>L</a:t>
            </a:r>
            <a:r>
              <a:rPr lang="en-US" sz="4000" b="1" cap="none" dirty="0">
                <a:effectLst/>
                <a:latin typeface="Calibri" panose="020F0502020204030204" pitchFamily="34" charset="0"/>
                <a:ea typeface="Calibri" panose="020F0502020204030204" pitchFamily="34" charset="0"/>
              </a:rPr>
              <a:t>ove the Lord your God </a:t>
            </a:r>
            <a:endParaRPr lang="en-US" sz="4000" b="1" cap="none" dirty="0">
              <a:solidFill>
                <a:schemeClr val="bg1">
                  <a:lumMod val="50000"/>
                </a:schemeClr>
              </a:solidFill>
              <a:latin typeface="Calibri" panose="020F0502020204030204" pitchFamily="34" charset="0"/>
              <a:ea typeface="Calibri" panose="020F0502020204030204" pitchFamily="34" charset="0"/>
            </a:endParaRPr>
          </a:p>
          <a:p>
            <a:pPr lvl="1">
              <a:lnSpc>
                <a:spcPct val="107000"/>
              </a:lnSpc>
              <a:spcBef>
                <a:spcPts val="0"/>
              </a:spcBef>
              <a:spcAft>
                <a:spcPts val="800"/>
              </a:spcAft>
              <a:buSzPct val="100000"/>
            </a:pPr>
            <a:r>
              <a:rPr lang="en-US" sz="3700" b="1" cap="none" dirty="0">
                <a:solidFill>
                  <a:schemeClr val="tx1">
                    <a:lumMod val="65000"/>
                    <a:lumOff val="35000"/>
                  </a:schemeClr>
                </a:solidFill>
                <a:latin typeface="Calibri" panose="020F0502020204030204" pitchFamily="34" charset="0"/>
                <a:ea typeface="Calibri" panose="020F0502020204030204" pitchFamily="34" charset="0"/>
              </a:rPr>
              <a:t>To truly love the real God, it takes truly knowing the real God</a:t>
            </a:r>
          </a:p>
          <a:p>
            <a:pPr marL="514350" marR="0" indent="-514350">
              <a:lnSpc>
                <a:spcPct val="107000"/>
              </a:lnSpc>
              <a:spcBef>
                <a:spcPts val="0"/>
              </a:spcBef>
              <a:spcAft>
                <a:spcPts val="800"/>
              </a:spcAft>
              <a:buSzPct val="100000"/>
              <a:buFont typeface="+mj-lt"/>
              <a:buAutoNum type="arabicPeriod"/>
            </a:pPr>
            <a:r>
              <a:rPr lang="en-US" sz="4000" b="1" cap="none" dirty="0">
                <a:latin typeface="Calibri" panose="020F0502020204030204" pitchFamily="34" charset="0"/>
                <a:ea typeface="Calibri" panose="020F0502020204030204" pitchFamily="34" charset="0"/>
              </a:rPr>
              <a:t>L</a:t>
            </a:r>
            <a:r>
              <a:rPr lang="en-US" sz="4000" b="1" cap="none" dirty="0">
                <a:effectLst/>
                <a:latin typeface="Calibri" panose="020F0502020204030204" pitchFamily="34" charset="0"/>
                <a:ea typeface="Calibri" panose="020F0502020204030204" pitchFamily="34" charset="0"/>
              </a:rPr>
              <a:t>ove your neighbor as yourself  </a:t>
            </a:r>
          </a:p>
          <a:p>
            <a:pPr lvl="1">
              <a:lnSpc>
                <a:spcPct val="107000"/>
              </a:lnSpc>
              <a:spcBef>
                <a:spcPts val="0"/>
              </a:spcBef>
              <a:spcAft>
                <a:spcPts val="800"/>
              </a:spcAft>
              <a:buSzPct val="100000"/>
            </a:pPr>
            <a:r>
              <a:rPr lang="en-US" sz="3700" b="1" cap="none" dirty="0">
                <a:solidFill>
                  <a:schemeClr val="tx1">
                    <a:lumMod val="65000"/>
                    <a:lumOff val="35000"/>
                  </a:schemeClr>
                </a:solidFill>
                <a:latin typeface="Calibri" panose="020F0502020204030204" pitchFamily="34" charset="0"/>
                <a:ea typeface="Calibri" panose="020F0502020204030204" pitchFamily="34" charset="0"/>
              </a:rPr>
              <a:t>Whoever does not love does not know God</a:t>
            </a:r>
          </a:p>
          <a:p>
            <a:pPr marL="514350" marR="0" indent="-514350">
              <a:lnSpc>
                <a:spcPct val="107000"/>
              </a:lnSpc>
              <a:spcBef>
                <a:spcPts val="0"/>
              </a:spcBef>
              <a:spcAft>
                <a:spcPts val="800"/>
              </a:spcAft>
              <a:buSzPct val="100000"/>
              <a:buFont typeface="+mj-lt"/>
              <a:buAutoNum type="arabicPeriod"/>
            </a:pPr>
            <a:r>
              <a:rPr lang="en-US" sz="4000" b="1" cap="none" dirty="0">
                <a:latin typeface="Calibri" panose="020F0502020204030204" pitchFamily="34" charset="0"/>
                <a:ea typeface="Calibri" panose="020F0502020204030204" pitchFamily="34" charset="0"/>
              </a:rPr>
              <a:t>Love yourself</a:t>
            </a:r>
          </a:p>
          <a:p>
            <a:pPr lvl="1">
              <a:lnSpc>
                <a:spcPct val="107000"/>
              </a:lnSpc>
              <a:spcBef>
                <a:spcPts val="0"/>
              </a:spcBef>
              <a:spcAft>
                <a:spcPts val="800"/>
              </a:spcAft>
              <a:buSzPct val="100000"/>
            </a:pPr>
            <a:r>
              <a:rPr lang="en-US" sz="3700" b="1" cap="none" dirty="0">
                <a:solidFill>
                  <a:schemeClr val="tx1">
                    <a:lumMod val="65000"/>
                    <a:lumOff val="35000"/>
                  </a:schemeClr>
                </a:solidFill>
                <a:latin typeface="Calibri" panose="020F0502020204030204" pitchFamily="34" charset="0"/>
                <a:ea typeface="Calibri" panose="020F0502020204030204" pitchFamily="34" charset="0"/>
              </a:rPr>
              <a:t>We can’t love our neighbor well unless we accept &amp; love ourselves</a:t>
            </a:r>
          </a:p>
          <a:p>
            <a:pPr lvl="1">
              <a:lnSpc>
                <a:spcPct val="107000"/>
              </a:lnSpc>
              <a:spcBef>
                <a:spcPts val="0"/>
              </a:spcBef>
              <a:spcAft>
                <a:spcPts val="800"/>
              </a:spcAft>
              <a:buSzPct val="100000"/>
            </a:pPr>
            <a:r>
              <a:rPr lang="en-US" sz="3700" b="1" cap="none" dirty="0">
                <a:solidFill>
                  <a:schemeClr val="tx1">
                    <a:lumMod val="65000"/>
                    <a:lumOff val="35000"/>
                  </a:schemeClr>
                </a:solidFill>
                <a:latin typeface="Calibri" panose="020F0502020204030204" pitchFamily="34" charset="0"/>
                <a:ea typeface="Calibri" panose="020F0502020204030204" pitchFamily="34" charset="0"/>
              </a:rPr>
              <a:t>To love &amp; humbly accept self </a:t>
            </a:r>
          </a:p>
          <a:p>
            <a:pPr lvl="1">
              <a:lnSpc>
                <a:spcPct val="107000"/>
              </a:lnSpc>
              <a:spcBef>
                <a:spcPts val="0"/>
              </a:spcBef>
              <a:spcAft>
                <a:spcPts val="800"/>
              </a:spcAft>
              <a:buSzPct val="100000"/>
            </a:pPr>
            <a:r>
              <a:rPr lang="en-US" sz="3700" b="1" cap="none" dirty="0">
                <a:solidFill>
                  <a:schemeClr val="tx1">
                    <a:lumMod val="65000"/>
                    <a:lumOff val="35000"/>
                  </a:schemeClr>
                </a:solidFill>
                <a:latin typeface="Calibri" panose="020F0502020204030204" pitchFamily="34" charset="0"/>
                <a:ea typeface="Calibri" panose="020F0502020204030204" pitchFamily="34" charset="0"/>
              </a:rPr>
              <a:t>Without self-loathing, self-condemnation</a:t>
            </a:r>
          </a:p>
        </p:txBody>
      </p:sp>
      <p:sp>
        <p:nvSpPr>
          <p:cNvPr id="8" name="Slide Number Placeholder 7">
            <a:extLst>
              <a:ext uri="{FF2B5EF4-FFF2-40B4-BE49-F238E27FC236}">
                <a16:creationId xmlns:a16="http://schemas.microsoft.com/office/drawing/2014/main" id="{E054F016-2838-4EEF-B8DC-72ABAF5055D6}"/>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5</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046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1000"/>
                                        <p:tgtEl>
                                          <p:spTgt spid="3">
                                            <p:txEl>
                                              <p:pRg st="7" end="7"/>
                                            </p:txEl>
                                          </p:spTgt>
                                        </p:tgtEl>
                                      </p:cBhvr>
                                    </p:animEffect>
                                    <p:anim calcmode="lin" valueType="num">
                                      <p:cBhvr>
                                        <p:cTn id="2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42EE-C0E5-43D0-9DA9-F583D38D2588}"/>
              </a:ext>
            </a:extLst>
          </p:cNvPr>
          <p:cNvSpPr>
            <a:spLocks noGrp="1"/>
          </p:cNvSpPr>
          <p:nvPr>
            <p:ph type="title"/>
          </p:nvPr>
        </p:nvSpPr>
        <p:spPr>
          <a:xfrm>
            <a:off x="525134" y="405442"/>
            <a:ext cx="10827227" cy="750498"/>
          </a:xfrm>
        </p:spPr>
        <p:txBody>
          <a:bodyPr>
            <a:noAutofit/>
          </a:bodyPr>
          <a:lstStyle/>
          <a:p>
            <a:pPr>
              <a:spcBef>
                <a:spcPts val="0"/>
              </a:spcBef>
            </a:pPr>
            <a:r>
              <a:rPr lang="en-US" sz="2800" b="1" u="sng" dirty="0">
                <a:solidFill>
                  <a:schemeClr val="accent3"/>
                </a:solidFill>
                <a:latin typeface="Calibri" panose="020F0502020204030204" pitchFamily="34" charset="0"/>
                <a:ea typeface="+mn-ea"/>
                <a:cs typeface="Calibri" panose="020F0502020204030204" pitchFamily="34" charset="0"/>
              </a:rPr>
              <a:t>intimacy needs</a:t>
            </a:r>
            <a:r>
              <a:rPr lang="en-US" sz="2800" b="1" dirty="0">
                <a:solidFill>
                  <a:schemeClr val="accent3"/>
                </a:solidFill>
                <a:latin typeface="Calibri" panose="020F0502020204030204" pitchFamily="34" charset="0"/>
                <a:ea typeface="+mn-ea"/>
                <a:cs typeface="Calibri" panose="020F0502020204030204" pitchFamily="34" charset="0"/>
              </a:rPr>
              <a:t> - </a:t>
            </a:r>
            <a:r>
              <a:rPr lang="en-US" sz="2800" b="1" dirty="0">
                <a:solidFill>
                  <a:schemeClr val="accent3"/>
                </a:solidFill>
                <a:effectLst/>
                <a:latin typeface="Calibri" panose="020F0502020204030204" pitchFamily="34" charset="0"/>
                <a:cs typeface="Calibri" panose="020F0502020204030204" pitchFamily="34" charset="0"/>
              </a:rPr>
              <a:t>model and encourage meeting these </a:t>
            </a:r>
            <a:br>
              <a:rPr lang="en-US" sz="3200" b="1" cap="none" dirty="0">
                <a:solidFill>
                  <a:srgbClr val="333333"/>
                </a:solidFill>
                <a:latin typeface="Calibri" panose="020F0502020204030204" pitchFamily="34" charset="0"/>
                <a:cs typeface="Calibri" panose="020F0502020204030204" pitchFamily="34" charset="0"/>
              </a:rPr>
            </a:br>
            <a:r>
              <a:rPr lang="en-US" sz="2800" b="1" dirty="0">
                <a:latin typeface="Calibri" panose="020F0502020204030204" pitchFamily="34" charset="0"/>
                <a:cs typeface="Times New Roman" panose="02020603050405020304" pitchFamily="18" charset="0"/>
              </a:rPr>
              <a:t>Wives respect husbands</a:t>
            </a:r>
            <a:endParaRPr lang="en-US" sz="3200" b="1" dirty="0">
              <a:latin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1A3059F-B600-49F0-AF4B-DD62D5BD4A9F}"/>
              </a:ext>
            </a:extLst>
          </p:cNvPr>
          <p:cNvSpPr>
            <a:spLocks noGrp="1"/>
          </p:cNvSpPr>
          <p:nvPr>
            <p:ph idx="1"/>
          </p:nvPr>
        </p:nvSpPr>
        <p:spPr>
          <a:xfrm>
            <a:off x="600075" y="1976239"/>
            <a:ext cx="10191570" cy="2976114"/>
          </a:xfrm>
        </p:spPr>
        <p:txBody>
          <a:bodyPr>
            <a:noAutofit/>
          </a:bodyPr>
          <a:lstStyle/>
          <a:p>
            <a:pPr marL="0" marR="0" lvl="1" indent="0">
              <a:spcBef>
                <a:spcPts val="1000"/>
              </a:spcBef>
              <a:spcAft>
                <a:spcPts val="0"/>
              </a:spcAft>
              <a:buNone/>
              <a:tabLst>
                <a:tab pos="914400" algn="l"/>
              </a:tabLst>
            </a:pPr>
            <a:r>
              <a:rPr lang="en-US" sz="2400" b="1" cap="none" dirty="0">
                <a:latin typeface="Calibri" panose="020F0502020204030204" pitchFamily="34" charset="0"/>
                <a:cs typeface="Calibri" panose="020F0502020204030204" pitchFamily="34" charset="0"/>
              </a:rPr>
              <a:t>The wife must </a:t>
            </a:r>
            <a:r>
              <a:rPr lang="en-US" sz="2400" b="1" cap="none" dirty="0">
                <a:solidFill>
                  <a:srgbClr val="C00000"/>
                </a:solidFill>
                <a:latin typeface="Calibri" panose="020F0502020204030204" pitchFamily="34" charset="0"/>
                <a:cs typeface="Calibri" panose="020F0502020204030204" pitchFamily="34" charset="0"/>
              </a:rPr>
              <a:t>respect </a:t>
            </a:r>
            <a:r>
              <a:rPr lang="en-US" sz="2400" b="1" cap="none" dirty="0">
                <a:latin typeface="Calibri" panose="020F0502020204030204" pitchFamily="34" charset="0"/>
                <a:cs typeface="Calibri" panose="020F0502020204030204" pitchFamily="34" charset="0"/>
              </a:rPr>
              <a:t>her husband   </a:t>
            </a:r>
            <a:r>
              <a:rPr lang="en-US" b="1" cap="none" dirty="0">
                <a:solidFill>
                  <a:schemeClr val="tx1">
                    <a:lumMod val="65000"/>
                    <a:lumOff val="35000"/>
                  </a:schemeClr>
                </a:solidFill>
                <a:latin typeface="Calibri" panose="020F0502020204030204" pitchFamily="34" charset="0"/>
                <a:cs typeface="Calibri" panose="020F0502020204030204" pitchFamily="34" charset="0"/>
              </a:rPr>
              <a:t>-  Eph 5: 33 </a:t>
            </a:r>
            <a:endParaRPr lang="en-US" sz="900" b="1" cap="none" dirty="0">
              <a:solidFill>
                <a:schemeClr val="tx1">
                  <a:lumMod val="65000"/>
                  <a:lumOff val="35000"/>
                </a:schemeClr>
              </a:solidFill>
              <a:latin typeface="Calibri" panose="020F0502020204030204" pitchFamily="34" charset="0"/>
              <a:cs typeface="Calibri" panose="020F0502020204030204" pitchFamily="34" charset="0"/>
            </a:endParaRPr>
          </a:p>
          <a:p>
            <a:pPr marL="228600" lvl="1">
              <a:spcBef>
                <a:spcPts val="1000"/>
              </a:spcBef>
              <a:tabLst>
                <a:tab pos="914400" algn="l"/>
              </a:tabLst>
            </a:pPr>
            <a:r>
              <a:rPr lang="en-US" sz="2400" b="1" cap="none" dirty="0">
                <a:latin typeface="Calibri" panose="020F0502020204030204" pitchFamily="34" charset="0"/>
                <a:cs typeface="Calibri" panose="020F0502020204030204" pitchFamily="34" charset="0"/>
              </a:rPr>
              <a:t>Respect him as your husband (v 33); </a:t>
            </a:r>
          </a:p>
          <a:p>
            <a:pPr lvl="1">
              <a:lnSpc>
                <a:spcPct val="105000"/>
              </a:lnSpc>
              <a:spcBef>
                <a:spcPts val="0"/>
              </a:spcBef>
              <a:buSzPct val="100000"/>
            </a:pPr>
            <a:r>
              <a:rPr lang="en-US" sz="2000" b="1" cap="none" dirty="0">
                <a:latin typeface="Calibri" panose="020F0502020204030204" pitchFamily="34" charset="0"/>
                <a:cs typeface="Calibri" panose="020F0502020204030204" pitchFamily="34" charset="0"/>
              </a:rPr>
              <a:t>Just as you respect the office / officeholder of President of the US </a:t>
            </a:r>
          </a:p>
          <a:p>
            <a:pPr lvl="1">
              <a:lnSpc>
                <a:spcPct val="105000"/>
              </a:lnSpc>
              <a:spcBef>
                <a:spcPts val="0"/>
              </a:spcBef>
              <a:buSzPct val="100000"/>
            </a:pPr>
            <a:r>
              <a:rPr lang="en-US" sz="2000" b="1" cap="none" dirty="0">
                <a:latin typeface="Calibri" panose="020F0502020204030204" pitchFamily="34" charset="0"/>
                <a:cs typeface="Calibri" panose="020F0502020204030204" pitchFamily="34" charset="0"/>
              </a:rPr>
              <a:t>Regardless of how the President himself/herself acts</a:t>
            </a:r>
          </a:p>
          <a:p>
            <a:pPr marL="228600" lvl="1">
              <a:spcBef>
                <a:spcPts val="1000"/>
              </a:spcBef>
              <a:tabLst>
                <a:tab pos="914400" algn="l"/>
              </a:tabLst>
            </a:pPr>
            <a:r>
              <a:rPr lang="en-US" sz="2400" b="1" cap="none" dirty="0">
                <a:latin typeface="Calibri" panose="020F0502020204030204" pitchFamily="34" charset="0"/>
                <a:cs typeface="Calibri" panose="020F0502020204030204" pitchFamily="34" charset="0"/>
              </a:rPr>
              <a:t>Respect him as a child of God, and see him through God’s eyes</a:t>
            </a:r>
          </a:p>
          <a:p>
            <a:pPr lvl="1">
              <a:lnSpc>
                <a:spcPct val="105000"/>
              </a:lnSpc>
              <a:spcBef>
                <a:spcPts val="0"/>
              </a:spcBef>
              <a:buSzPct val="100000"/>
            </a:pPr>
            <a:r>
              <a:rPr lang="en-US" sz="2000" b="1" cap="none" dirty="0">
                <a:latin typeface="Calibri" panose="020F0502020204030204" pitchFamily="34" charset="0"/>
                <a:cs typeface="Calibri" panose="020F0502020204030204" pitchFamily="34" charset="0"/>
              </a:rPr>
              <a:t>When he hurts, God is hurt for him</a:t>
            </a:r>
          </a:p>
          <a:p>
            <a:pPr marL="228600" lvl="1">
              <a:spcBef>
                <a:spcPts val="1000"/>
              </a:spcBef>
              <a:tabLst>
                <a:tab pos="914400" algn="l"/>
              </a:tabLst>
            </a:pPr>
            <a:r>
              <a:rPr lang="en-US" sz="2400" b="1" cap="none" dirty="0">
                <a:latin typeface="Calibri" panose="020F0502020204030204" pitchFamily="34" charset="0"/>
                <a:cs typeface="Calibri" panose="020F0502020204030204" pitchFamily="34" charset="0"/>
              </a:rPr>
              <a:t>Respect him even if not earned, regardless of his actions/inactions</a:t>
            </a:r>
          </a:p>
          <a:p>
            <a:pPr lvl="1">
              <a:lnSpc>
                <a:spcPct val="105000"/>
              </a:lnSpc>
              <a:spcBef>
                <a:spcPts val="0"/>
              </a:spcBef>
              <a:buSzPct val="100000"/>
            </a:pPr>
            <a:r>
              <a:rPr lang="en-US" sz="2000" b="1" cap="none" dirty="0">
                <a:latin typeface="Calibri" panose="020F0502020204030204" pitchFamily="34" charset="0"/>
                <a:cs typeface="Calibri" panose="020F0502020204030204" pitchFamily="34" charset="0"/>
              </a:rPr>
              <a:t> Yes, even then – v. 33 says ‘must’ – this is agape love</a:t>
            </a:r>
          </a:p>
          <a:p>
            <a:pPr>
              <a:lnSpc>
                <a:spcPct val="105000"/>
              </a:lnSpc>
              <a:spcBef>
                <a:spcPts val="0"/>
              </a:spcBef>
              <a:buSzPct val="100000"/>
            </a:pPr>
            <a:endParaRPr lang="en-US" b="1" cap="none" dirty="0">
              <a:latin typeface="Calibri" panose="020F0502020204030204" pitchFamily="34" charset="0"/>
              <a:cs typeface="Calibri" panose="020F0502020204030204" pitchFamily="34" charset="0"/>
            </a:endParaRPr>
          </a:p>
          <a:p>
            <a:pPr marL="457200" indent="-457200">
              <a:lnSpc>
                <a:spcPct val="107000"/>
              </a:lnSpc>
              <a:spcBef>
                <a:spcPts val="0"/>
              </a:spcBef>
              <a:buSzPct val="100000"/>
              <a:buFont typeface="+mj-lt"/>
              <a:buAutoNum type="arabicPeriod"/>
            </a:pPr>
            <a:endParaRPr lang="en-US" sz="2400" cap="non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Slide Number Placeholder 7">
            <a:extLst>
              <a:ext uri="{FF2B5EF4-FFF2-40B4-BE49-F238E27FC236}">
                <a16:creationId xmlns:a16="http://schemas.microsoft.com/office/drawing/2014/main" id="{48FDBB47-6CDE-43A4-9F89-63E1B46B62F7}"/>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50</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49450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42EE-C0E5-43D0-9DA9-F583D38D2588}"/>
              </a:ext>
            </a:extLst>
          </p:cNvPr>
          <p:cNvSpPr>
            <a:spLocks noGrp="1"/>
          </p:cNvSpPr>
          <p:nvPr>
            <p:ph type="title"/>
          </p:nvPr>
        </p:nvSpPr>
        <p:spPr>
          <a:xfrm>
            <a:off x="525134" y="405442"/>
            <a:ext cx="10827227" cy="750498"/>
          </a:xfrm>
        </p:spPr>
        <p:txBody>
          <a:bodyPr>
            <a:noAutofit/>
          </a:bodyPr>
          <a:lstStyle/>
          <a:p>
            <a:pPr>
              <a:spcBef>
                <a:spcPts val="0"/>
              </a:spcBef>
            </a:pPr>
            <a:r>
              <a:rPr lang="en-US" sz="2800" b="1" u="sng" dirty="0">
                <a:solidFill>
                  <a:schemeClr val="accent3"/>
                </a:solidFill>
                <a:latin typeface="Calibri" panose="020F0502020204030204" pitchFamily="34" charset="0"/>
                <a:ea typeface="+mn-ea"/>
                <a:cs typeface="Calibri" panose="020F0502020204030204" pitchFamily="34" charset="0"/>
              </a:rPr>
              <a:t>intimacy needs</a:t>
            </a:r>
            <a:r>
              <a:rPr lang="en-US" sz="2800" b="1" dirty="0">
                <a:solidFill>
                  <a:schemeClr val="accent3"/>
                </a:solidFill>
                <a:latin typeface="Calibri" panose="020F0502020204030204" pitchFamily="34" charset="0"/>
                <a:ea typeface="+mn-ea"/>
                <a:cs typeface="Calibri" panose="020F0502020204030204" pitchFamily="34" charset="0"/>
              </a:rPr>
              <a:t> - </a:t>
            </a:r>
            <a:r>
              <a:rPr lang="en-US" sz="2800" b="1" dirty="0">
                <a:solidFill>
                  <a:schemeClr val="accent3"/>
                </a:solidFill>
                <a:effectLst/>
                <a:latin typeface="Calibri" panose="020F0502020204030204" pitchFamily="34" charset="0"/>
                <a:cs typeface="Calibri" panose="020F0502020204030204" pitchFamily="34" charset="0"/>
              </a:rPr>
              <a:t>model and encourage meeting these </a:t>
            </a:r>
            <a:br>
              <a:rPr lang="en-US" sz="3200" b="1" cap="none" dirty="0">
                <a:solidFill>
                  <a:srgbClr val="333333"/>
                </a:solidFill>
                <a:latin typeface="Calibri" panose="020F0502020204030204" pitchFamily="34" charset="0"/>
                <a:cs typeface="Calibri" panose="020F0502020204030204" pitchFamily="34" charset="0"/>
              </a:rPr>
            </a:br>
            <a:r>
              <a:rPr lang="en-US" sz="2800" b="1" dirty="0">
                <a:latin typeface="Calibri" panose="020F0502020204030204" pitchFamily="34" charset="0"/>
                <a:cs typeface="Times New Roman" panose="02020603050405020304" pitchFamily="18" charset="0"/>
              </a:rPr>
              <a:t>Top 10 intimacy needs</a:t>
            </a:r>
            <a:endParaRPr lang="en-US" sz="3200" b="1" dirty="0">
              <a:latin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BF6AF42-D9B3-4D38-A806-04B8B56AF8FE}"/>
              </a:ext>
            </a:extLst>
          </p:cNvPr>
          <p:cNvSpPr txBox="1"/>
          <p:nvPr/>
        </p:nvSpPr>
        <p:spPr>
          <a:xfrm>
            <a:off x="651474" y="1474442"/>
            <a:ext cx="3661733" cy="2554545"/>
          </a:xfrm>
          <a:prstGeom prst="rect">
            <a:avLst/>
          </a:prstGeom>
          <a:noFill/>
        </p:spPr>
        <p:txBody>
          <a:bodyPr wrap="square" rtlCol="0">
            <a:spAutoFit/>
          </a:bodyPr>
          <a:lstStyle/>
          <a:p>
            <a:pPr marL="342900" indent="-342900">
              <a:buClr>
                <a:schemeClr val="accent1">
                  <a:lumMod val="60000"/>
                  <a:lumOff val="40000"/>
                </a:schemeClr>
              </a:buClr>
              <a:buFont typeface="Arial" panose="020B0604020202020204" pitchFamily="34" charset="0"/>
              <a:buChar char="•"/>
            </a:pPr>
            <a:r>
              <a:rPr lang="en-US" sz="3200" b="1" dirty="0">
                <a:latin typeface="Calibri" panose="020F0502020204030204" pitchFamily="34" charset="0"/>
                <a:cs typeface="Calibri" panose="020F0502020204030204" pitchFamily="34" charset="0"/>
              </a:rPr>
              <a:t>Acceptance</a:t>
            </a:r>
          </a:p>
          <a:p>
            <a:pPr marL="342900" indent="-342900">
              <a:buClr>
                <a:schemeClr val="accent1">
                  <a:lumMod val="60000"/>
                  <a:lumOff val="40000"/>
                </a:schemeClr>
              </a:buClr>
              <a:buFont typeface="Arial" panose="020B0604020202020204" pitchFamily="34" charset="0"/>
              <a:buChar char="•"/>
            </a:pPr>
            <a:r>
              <a:rPr lang="en-US" sz="3200" b="1" dirty="0">
                <a:solidFill>
                  <a:schemeClr val="accent2">
                    <a:lumMod val="75000"/>
                  </a:schemeClr>
                </a:solidFill>
                <a:latin typeface="Calibri" panose="020F0502020204030204" pitchFamily="34" charset="0"/>
                <a:cs typeface="Calibri" panose="020F0502020204030204" pitchFamily="34" charset="0"/>
              </a:rPr>
              <a:t>Affection</a:t>
            </a:r>
            <a:r>
              <a:rPr lang="en-US" sz="3200" b="1" baseline="30000" dirty="0">
                <a:solidFill>
                  <a:schemeClr val="accent2">
                    <a:lumMod val="75000"/>
                  </a:schemeClr>
                </a:solidFill>
                <a:latin typeface="Calibri" panose="020F0502020204030204" pitchFamily="34" charset="0"/>
                <a:cs typeface="Calibri" panose="020F0502020204030204" pitchFamily="34" charset="0"/>
              </a:rPr>
              <a:t>1</a:t>
            </a:r>
          </a:p>
          <a:p>
            <a:pPr marL="342900" indent="-342900">
              <a:buClr>
                <a:schemeClr val="accent1">
                  <a:lumMod val="60000"/>
                  <a:lumOff val="40000"/>
                </a:schemeClr>
              </a:buClr>
              <a:buFont typeface="Arial" panose="020B0604020202020204" pitchFamily="34" charset="0"/>
              <a:buChar char="•"/>
            </a:pPr>
            <a:r>
              <a:rPr lang="en-US" sz="3200" b="1" dirty="0">
                <a:solidFill>
                  <a:schemeClr val="accent2">
                    <a:lumMod val="75000"/>
                  </a:schemeClr>
                </a:solidFill>
                <a:latin typeface="Calibri" panose="020F0502020204030204" pitchFamily="34" charset="0"/>
                <a:cs typeface="Calibri" panose="020F0502020204030204" pitchFamily="34" charset="0"/>
              </a:rPr>
              <a:t>Appre</a:t>
            </a:r>
            <a:r>
              <a:rPr lang="en-US" sz="3200" b="1" dirty="0">
                <a:solidFill>
                  <a:schemeClr val="accent1"/>
                </a:solidFill>
                <a:latin typeface="Calibri" panose="020F0502020204030204" pitchFamily="34" charset="0"/>
                <a:cs typeface="Calibri" panose="020F0502020204030204" pitchFamily="34" charset="0"/>
              </a:rPr>
              <a:t>c</a:t>
            </a:r>
            <a:r>
              <a:rPr lang="en-US" sz="3200" b="1" dirty="0">
                <a:solidFill>
                  <a:srgbClr val="FF7C80"/>
                </a:solidFill>
                <a:latin typeface="Calibri" panose="020F0502020204030204" pitchFamily="34" charset="0"/>
                <a:cs typeface="Calibri" panose="020F0502020204030204" pitchFamily="34" charset="0"/>
              </a:rPr>
              <a:t>iation</a:t>
            </a:r>
            <a:r>
              <a:rPr lang="en-US" sz="3200" b="1" baseline="30000" dirty="0">
                <a:solidFill>
                  <a:schemeClr val="accent2">
                    <a:lumMod val="75000"/>
                  </a:schemeClr>
                </a:solidFill>
                <a:latin typeface="Calibri" panose="020F0502020204030204" pitchFamily="34" charset="0"/>
                <a:cs typeface="Calibri" panose="020F0502020204030204" pitchFamily="34" charset="0"/>
              </a:rPr>
              <a:t>1, </a:t>
            </a:r>
            <a:r>
              <a:rPr lang="en-US" sz="3200" b="1" baseline="30000" dirty="0">
                <a:solidFill>
                  <a:srgbClr val="FF7C80"/>
                </a:solidFill>
                <a:latin typeface="Calibri" panose="020F0502020204030204" pitchFamily="34" charset="0"/>
                <a:cs typeface="Calibri" panose="020F0502020204030204" pitchFamily="34" charset="0"/>
              </a:rPr>
              <a:t>2</a:t>
            </a:r>
            <a:endParaRPr lang="en-US" sz="3200" b="1" dirty="0">
              <a:solidFill>
                <a:srgbClr val="FF7C80"/>
              </a:solidFill>
              <a:latin typeface="Calibri" panose="020F0502020204030204" pitchFamily="34" charset="0"/>
              <a:cs typeface="Calibri" panose="020F0502020204030204" pitchFamily="34" charset="0"/>
            </a:endParaRPr>
          </a:p>
          <a:p>
            <a:pPr marL="342900" indent="-342900">
              <a:buClr>
                <a:schemeClr val="accent1">
                  <a:lumMod val="60000"/>
                  <a:lumOff val="40000"/>
                </a:schemeClr>
              </a:buClr>
              <a:buFont typeface="Arial" panose="020B0604020202020204" pitchFamily="34" charset="0"/>
              <a:buChar char="•"/>
            </a:pPr>
            <a:r>
              <a:rPr lang="en-US" sz="3200" b="1" dirty="0">
                <a:latin typeface="Calibri" panose="020F0502020204030204" pitchFamily="34" charset="0"/>
                <a:cs typeface="Calibri" panose="020F0502020204030204" pitchFamily="34" charset="0"/>
              </a:rPr>
              <a:t>Approval</a:t>
            </a:r>
          </a:p>
          <a:p>
            <a:pPr marL="342900" indent="-342900">
              <a:buClr>
                <a:schemeClr val="accent1">
                  <a:lumMod val="60000"/>
                  <a:lumOff val="40000"/>
                </a:schemeClr>
              </a:buClr>
              <a:buFont typeface="Arial" panose="020B0604020202020204" pitchFamily="34" charset="0"/>
              <a:buChar char="•"/>
            </a:pPr>
            <a:r>
              <a:rPr lang="en-US" sz="3200" b="1" dirty="0">
                <a:latin typeface="Calibri" panose="020F0502020204030204" pitchFamily="34" charset="0"/>
                <a:cs typeface="Calibri" panose="020F0502020204030204" pitchFamily="34" charset="0"/>
              </a:rPr>
              <a:t>Attention</a:t>
            </a:r>
            <a:endParaRPr lang="en-US" sz="2400" b="1"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0CDFDCF-CAA1-46FF-AD41-01B84725F9BE}"/>
              </a:ext>
            </a:extLst>
          </p:cNvPr>
          <p:cNvSpPr txBox="1"/>
          <p:nvPr/>
        </p:nvSpPr>
        <p:spPr>
          <a:xfrm>
            <a:off x="4634003" y="1438629"/>
            <a:ext cx="3661733" cy="2554545"/>
          </a:xfrm>
          <a:prstGeom prst="rect">
            <a:avLst/>
          </a:prstGeom>
          <a:noFill/>
        </p:spPr>
        <p:txBody>
          <a:bodyPr wrap="square" rtlCol="0">
            <a:spAutoFit/>
          </a:bodyPr>
          <a:lstStyle/>
          <a:p>
            <a:pPr marL="342900" indent="-342900">
              <a:buClr>
                <a:schemeClr val="accent1">
                  <a:lumMod val="60000"/>
                  <a:lumOff val="40000"/>
                </a:schemeClr>
              </a:buClr>
              <a:buFont typeface="Arial" panose="020B0604020202020204" pitchFamily="34" charset="0"/>
              <a:buChar char="•"/>
            </a:pPr>
            <a:r>
              <a:rPr lang="en-US" sz="3200" b="1" dirty="0">
                <a:latin typeface="Calibri" panose="020F0502020204030204" pitchFamily="34" charset="0"/>
                <a:cs typeface="Calibri" panose="020F0502020204030204" pitchFamily="34" charset="0"/>
              </a:rPr>
              <a:t>Comfort</a:t>
            </a:r>
          </a:p>
          <a:p>
            <a:pPr marL="342900" indent="-342900">
              <a:buClr>
                <a:schemeClr val="accent1">
                  <a:lumMod val="60000"/>
                  <a:lumOff val="40000"/>
                </a:schemeClr>
              </a:buClr>
              <a:buFont typeface="Arial" panose="020B0604020202020204" pitchFamily="34" charset="0"/>
              <a:buChar char="•"/>
            </a:pPr>
            <a:r>
              <a:rPr lang="en-US" sz="3200" b="1" dirty="0">
                <a:solidFill>
                  <a:srgbClr val="FF7C80"/>
                </a:solidFill>
                <a:latin typeface="Calibri" panose="020F0502020204030204" pitchFamily="34" charset="0"/>
                <a:cs typeface="Calibri" panose="020F0502020204030204" pitchFamily="34" charset="0"/>
              </a:rPr>
              <a:t>Encouragement</a:t>
            </a:r>
            <a:r>
              <a:rPr lang="en-US" sz="3200" b="1" baseline="30000" dirty="0">
                <a:solidFill>
                  <a:srgbClr val="FF7C80"/>
                </a:solidFill>
                <a:latin typeface="Calibri" panose="020F0502020204030204" pitchFamily="34" charset="0"/>
                <a:cs typeface="Calibri" panose="020F0502020204030204" pitchFamily="34" charset="0"/>
              </a:rPr>
              <a:t>2</a:t>
            </a:r>
          </a:p>
          <a:p>
            <a:pPr marL="342900" indent="-342900">
              <a:buClr>
                <a:schemeClr val="accent1">
                  <a:lumMod val="60000"/>
                  <a:lumOff val="40000"/>
                </a:schemeClr>
              </a:buClr>
              <a:buFont typeface="Arial" panose="020B0604020202020204" pitchFamily="34" charset="0"/>
              <a:buChar char="•"/>
            </a:pPr>
            <a:r>
              <a:rPr lang="en-US" sz="3200" b="1" dirty="0">
                <a:solidFill>
                  <a:schemeClr val="accent2">
                    <a:lumMod val="75000"/>
                  </a:schemeClr>
                </a:solidFill>
                <a:latin typeface="Calibri" panose="020F0502020204030204" pitchFamily="34" charset="0"/>
                <a:cs typeface="Calibri" panose="020F0502020204030204" pitchFamily="34" charset="0"/>
              </a:rPr>
              <a:t>Respect</a:t>
            </a:r>
            <a:r>
              <a:rPr lang="en-US" sz="3200" b="1" baseline="30000" dirty="0">
                <a:solidFill>
                  <a:schemeClr val="accent2">
                    <a:lumMod val="75000"/>
                  </a:schemeClr>
                </a:solidFill>
                <a:latin typeface="Calibri" panose="020F0502020204030204" pitchFamily="34" charset="0"/>
                <a:cs typeface="Calibri" panose="020F0502020204030204" pitchFamily="34" charset="0"/>
              </a:rPr>
              <a:t>1</a:t>
            </a:r>
            <a:endParaRPr lang="en-US" sz="3200" b="1" dirty="0">
              <a:solidFill>
                <a:schemeClr val="accent2">
                  <a:lumMod val="75000"/>
                </a:schemeClr>
              </a:solidFill>
              <a:latin typeface="Calibri" panose="020F0502020204030204" pitchFamily="34" charset="0"/>
              <a:cs typeface="Calibri" panose="020F0502020204030204" pitchFamily="34" charset="0"/>
            </a:endParaRPr>
          </a:p>
          <a:p>
            <a:pPr marL="342900" indent="-342900">
              <a:buClr>
                <a:schemeClr val="accent1">
                  <a:lumMod val="60000"/>
                  <a:lumOff val="40000"/>
                </a:schemeClr>
              </a:buClr>
              <a:buFont typeface="Arial" panose="020B0604020202020204" pitchFamily="34" charset="0"/>
              <a:buChar char="•"/>
            </a:pPr>
            <a:r>
              <a:rPr lang="en-US" sz="3200" b="1" dirty="0">
                <a:latin typeface="Calibri" panose="020F0502020204030204" pitchFamily="34" charset="0"/>
                <a:cs typeface="Calibri" panose="020F0502020204030204" pitchFamily="34" charset="0"/>
              </a:rPr>
              <a:t>Security</a:t>
            </a:r>
          </a:p>
          <a:p>
            <a:pPr marL="342900" indent="-342900">
              <a:buClr>
                <a:schemeClr val="accent1">
                  <a:lumMod val="60000"/>
                  <a:lumOff val="40000"/>
                </a:schemeClr>
              </a:buClr>
              <a:buFont typeface="Arial" panose="020B0604020202020204" pitchFamily="34" charset="0"/>
              <a:buChar char="•"/>
            </a:pPr>
            <a:r>
              <a:rPr lang="en-US" sz="3200" b="1" dirty="0">
                <a:solidFill>
                  <a:srgbClr val="FF7C80"/>
                </a:solidFill>
                <a:latin typeface="Calibri" panose="020F0502020204030204" pitchFamily="34" charset="0"/>
                <a:cs typeface="Calibri" panose="020F0502020204030204" pitchFamily="34" charset="0"/>
              </a:rPr>
              <a:t>Support</a:t>
            </a:r>
            <a:r>
              <a:rPr lang="en-US" sz="3200" b="1" baseline="30000" dirty="0">
                <a:solidFill>
                  <a:srgbClr val="FF7C80"/>
                </a:solidFill>
                <a:latin typeface="Calibri" panose="020F0502020204030204" pitchFamily="34" charset="0"/>
                <a:cs typeface="Calibri" panose="020F0502020204030204" pitchFamily="34" charset="0"/>
              </a:rPr>
              <a:t>2</a:t>
            </a:r>
          </a:p>
        </p:txBody>
      </p:sp>
      <p:sp>
        <p:nvSpPr>
          <p:cNvPr id="8" name="TextBox 7">
            <a:extLst>
              <a:ext uri="{FF2B5EF4-FFF2-40B4-BE49-F238E27FC236}">
                <a16:creationId xmlns:a16="http://schemas.microsoft.com/office/drawing/2014/main" id="{9DC66CDE-F87F-4C18-B074-89276AD4F56D}"/>
              </a:ext>
            </a:extLst>
          </p:cNvPr>
          <p:cNvSpPr txBox="1"/>
          <p:nvPr/>
        </p:nvSpPr>
        <p:spPr>
          <a:xfrm>
            <a:off x="8007927" y="1073847"/>
            <a:ext cx="3588327" cy="830997"/>
          </a:xfrm>
          <a:prstGeom prst="rect">
            <a:avLst/>
          </a:prstGeom>
          <a:noFill/>
        </p:spPr>
        <p:txBody>
          <a:bodyPr wrap="square" rtlCol="0">
            <a:spAutoFit/>
          </a:bodyPr>
          <a:lstStyle/>
          <a:p>
            <a:pPr marL="457200" indent="-457200">
              <a:buFont typeface="+mj-lt"/>
              <a:buAutoNum type="arabicPeriod"/>
            </a:pPr>
            <a:r>
              <a:rPr lang="en-US" sz="2400" b="1" dirty="0">
                <a:solidFill>
                  <a:schemeClr val="accent2">
                    <a:lumMod val="75000"/>
                  </a:schemeClr>
                </a:solidFill>
                <a:latin typeface="Calibri" panose="020F0502020204030204" pitchFamily="34" charset="0"/>
                <a:cs typeface="Calibri" panose="020F0502020204030204" pitchFamily="34" charset="0"/>
              </a:rPr>
              <a:t>John’s 3 top needs</a:t>
            </a:r>
          </a:p>
          <a:p>
            <a:pPr marL="457200" indent="-457200">
              <a:buClr>
                <a:srgbClr val="FF7C80"/>
              </a:buClr>
              <a:buFont typeface="+mj-lt"/>
              <a:buAutoNum type="arabicPeriod"/>
            </a:pPr>
            <a:r>
              <a:rPr lang="en-US" sz="2400" b="1" dirty="0">
                <a:solidFill>
                  <a:srgbClr val="FF7C80"/>
                </a:solidFill>
                <a:latin typeface="Calibri" panose="020F0502020204030204" pitchFamily="34" charset="0"/>
                <a:cs typeface="Calibri" panose="020F0502020204030204" pitchFamily="34" charset="0"/>
              </a:rPr>
              <a:t>Deborah’s 3 top needs</a:t>
            </a:r>
          </a:p>
        </p:txBody>
      </p:sp>
      <p:sp>
        <p:nvSpPr>
          <p:cNvPr id="10" name="Slide Number Placeholder 7">
            <a:extLst>
              <a:ext uri="{FF2B5EF4-FFF2-40B4-BE49-F238E27FC236}">
                <a16:creationId xmlns:a16="http://schemas.microsoft.com/office/drawing/2014/main" id="{F821C6C4-69CB-4C51-A461-7FD75AA0F070}"/>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51</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37174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E4B00-CA7E-4998-9813-7773F129784F}"/>
              </a:ext>
            </a:extLst>
          </p:cNvPr>
          <p:cNvSpPr>
            <a:spLocks noGrp="1"/>
          </p:cNvSpPr>
          <p:nvPr>
            <p:ph type="title"/>
          </p:nvPr>
        </p:nvSpPr>
        <p:spPr>
          <a:xfrm>
            <a:off x="609601" y="276225"/>
            <a:ext cx="10396882" cy="1151965"/>
          </a:xfrm>
        </p:spPr>
        <p:txBody>
          <a:bodyPr>
            <a:normAutofit fontScale="90000"/>
          </a:bodyPr>
          <a:lstStyle/>
          <a:p>
            <a:r>
              <a:rPr lang="en-US" sz="4000" b="1" dirty="0">
                <a:latin typeface="Calibri" panose="020F0502020204030204" pitchFamily="34" charset="0"/>
                <a:ea typeface="Calibri" panose="020F0502020204030204" pitchFamily="34" charset="0"/>
                <a:cs typeface="Calibri" panose="020F0502020204030204" pitchFamily="34" charset="0"/>
              </a:rPr>
              <a:t>Signs of Great Commandment Love (GCL)</a:t>
            </a:r>
            <a:br>
              <a:rPr lang="en-US" sz="66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7559331-2F1E-40C0-A24C-259FA0244918}"/>
              </a:ext>
            </a:extLst>
          </p:cNvPr>
          <p:cNvSpPr>
            <a:spLocks noGrp="1"/>
          </p:cNvSpPr>
          <p:nvPr>
            <p:ph idx="1"/>
          </p:nvPr>
        </p:nvSpPr>
        <p:spPr>
          <a:xfrm>
            <a:off x="638174" y="923024"/>
            <a:ext cx="8486775" cy="4739644"/>
          </a:xfrm>
        </p:spPr>
        <p:txBody>
          <a:bodyPr>
            <a:normAutofit/>
          </a:bodyPr>
          <a:lstStyle/>
          <a:p>
            <a:pPr marL="342900" marR="0" lvl="0" indent="-342900">
              <a:lnSpc>
                <a:spcPct val="105000"/>
              </a:lnSpc>
              <a:spcBef>
                <a:spcPts val="0"/>
              </a:spcBef>
              <a:spcAft>
                <a:spcPts val="0"/>
              </a:spcAft>
              <a:buSzPct val="100000"/>
              <a:buFont typeface="+mj-lt"/>
              <a:buAutoNum type="arabicPeriod"/>
            </a:pPr>
            <a:r>
              <a:rPr lang="en-US" sz="2400" b="1" cap="none" dirty="0">
                <a:effectLst/>
                <a:latin typeface="Calibri" panose="020F0502020204030204" pitchFamily="34" charset="0"/>
                <a:ea typeface="Times New Roman" panose="02020603050405020304" pitchFamily="18" charset="0"/>
                <a:cs typeface="Calibri" panose="020F0502020204030204" pitchFamily="34" charset="0"/>
              </a:rPr>
              <a:t>GCL gives priority to relationships    </a:t>
            </a:r>
            <a:endParaRPr lang="en-US" sz="2400" b="1" cap="none"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5000"/>
              </a:lnSpc>
              <a:spcBef>
                <a:spcPts val="0"/>
              </a:spcBef>
              <a:buSzPct val="100000"/>
            </a:pPr>
            <a:r>
              <a:rPr lang="en-US" sz="2000" b="1" cap="none" spc="-15" dirty="0">
                <a:solidFill>
                  <a:schemeClr val="bg1">
                    <a:lumMod val="50000"/>
                  </a:schemeClr>
                </a:solidFill>
                <a:effectLst/>
                <a:latin typeface="Calibri" panose="020F0502020204030204" pitchFamily="34" charset="0"/>
                <a:ea typeface="Times New Roman" panose="02020603050405020304" pitchFamily="18" charset="0"/>
                <a:cs typeface="Calibri" panose="020F0502020204030204" pitchFamily="34" charset="0"/>
              </a:rPr>
              <a:t>Focus on relationships, not tasks</a:t>
            </a:r>
            <a:endParaRPr lang="en-US" sz="2000" b="1" cap="none"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5000"/>
              </a:lnSpc>
              <a:spcBef>
                <a:spcPts val="0"/>
              </a:spcBef>
              <a:buSzPct val="100000"/>
            </a:pPr>
            <a:r>
              <a:rPr lang="en-US" sz="2000" b="1" cap="none" spc="-15" dirty="0">
                <a:solidFill>
                  <a:schemeClr val="bg1">
                    <a:lumMod val="50000"/>
                  </a:schemeClr>
                </a:solidFill>
                <a:effectLst/>
                <a:latin typeface="Calibri" panose="020F0502020204030204" pitchFamily="34" charset="0"/>
                <a:ea typeface="Times New Roman" panose="02020603050405020304" pitchFamily="18" charset="0"/>
                <a:cs typeface="Calibri" panose="020F0502020204030204" pitchFamily="34" charset="0"/>
              </a:rPr>
              <a:t>Love God, love others and love self</a:t>
            </a:r>
            <a:endParaRPr lang="en-US" sz="2000" b="1" cap="none"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5000"/>
              </a:lnSpc>
              <a:spcBef>
                <a:spcPts val="0"/>
              </a:spcBef>
              <a:spcAft>
                <a:spcPts val="0"/>
              </a:spcAft>
              <a:buSzPct val="100000"/>
              <a:buFont typeface="+mj-lt"/>
              <a:buAutoNum type="arabicPeriod"/>
            </a:pPr>
            <a:r>
              <a:rPr lang="en-US" sz="2400" b="1" cap="none" dirty="0">
                <a:effectLst/>
                <a:latin typeface="Calibri" panose="020F0502020204030204" pitchFamily="34" charset="0"/>
                <a:ea typeface="Times New Roman" panose="02020603050405020304" pitchFamily="18" charset="0"/>
                <a:cs typeface="Calibri" panose="020F0502020204030204" pitchFamily="34" charset="0"/>
              </a:rPr>
              <a:t>GCL meets </a:t>
            </a:r>
            <a:r>
              <a:rPr lang="en-US" sz="2400" b="1" i="1" cap="none" dirty="0">
                <a:effectLst/>
                <a:latin typeface="Calibri" panose="020F0502020204030204" pitchFamily="34" charset="0"/>
                <a:ea typeface="Times New Roman" panose="02020603050405020304" pitchFamily="18" charset="0"/>
                <a:cs typeface="Calibri" panose="020F0502020204030204" pitchFamily="34" charset="0"/>
              </a:rPr>
              <a:t>relational</a:t>
            </a:r>
            <a:r>
              <a:rPr lang="en-US" sz="2400" b="1" cap="none" dirty="0">
                <a:effectLst/>
                <a:latin typeface="Calibri" panose="020F0502020204030204" pitchFamily="34" charset="0"/>
                <a:ea typeface="Times New Roman" panose="02020603050405020304" pitchFamily="18" charset="0"/>
                <a:cs typeface="Calibri" panose="020F0502020204030204" pitchFamily="34" charset="0"/>
              </a:rPr>
              <a:t> needs  </a:t>
            </a:r>
            <a:r>
              <a:rPr lang="en-US" sz="2200" b="1" cap="none" dirty="0">
                <a:effectLst/>
                <a:latin typeface="Calibri" panose="020F0502020204030204" pitchFamily="34" charset="0"/>
                <a:ea typeface="Times New Roman" panose="02020603050405020304" pitchFamily="18" charset="0"/>
                <a:cs typeface="Calibri" panose="020F0502020204030204" pitchFamily="34" charset="0"/>
              </a:rPr>
              <a:t>- involves </a:t>
            </a:r>
            <a:r>
              <a:rPr lang="en-US" sz="2200" b="1" cap="none" dirty="0">
                <a:solidFill>
                  <a:schemeClr val="accent3"/>
                </a:solidFill>
                <a:effectLst/>
                <a:latin typeface="Calibri" panose="020F0502020204030204" pitchFamily="34" charset="0"/>
                <a:ea typeface="Times New Roman" panose="02020603050405020304" pitchFamily="18" charset="0"/>
                <a:cs typeface="Calibri" panose="020F0502020204030204" pitchFamily="34" charset="0"/>
              </a:rPr>
              <a:t>God</a:t>
            </a:r>
            <a:r>
              <a:rPr lang="en-US" sz="2200" b="1" cap="none" dirty="0">
                <a:effectLst/>
                <a:latin typeface="Calibri" panose="020F0502020204030204" pitchFamily="34" charset="0"/>
                <a:ea typeface="Times New Roman" panose="02020603050405020304" pitchFamily="18" charset="0"/>
                <a:cs typeface="Calibri" panose="020F0502020204030204" pitchFamily="34" charset="0"/>
              </a:rPr>
              <a:t>,</a:t>
            </a:r>
            <a:r>
              <a:rPr lang="en-US" sz="2200" b="1" cap="non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200" b="1" cap="none"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others</a:t>
            </a:r>
            <a:r>
              <a:rPr lang="en-US" sz="2200" b="1" cap="none" dirty="0">
                <a:effectLst/>
                <a:latin typeface="Calibri" panose="020F0502020204030204" pitchFamily="34" charset="0"/>
                <a:ea typeface="Times New Roman" panose="02020603050405020304" pitchFamily="18" charset="0"/>
                <a:cs typeface="Calibri" panose="020F0502020204030204" pitchFamily="34" charset="0"/>
              </a:rPr>
              <a:t>,</a:t>
            </a:r>
            <a:r>
              <a:rPr lang="en-US" sz="2200" b="1" cap="non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200" b="1" cap="none"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self</a:t>
            </a:r>
          </a:p>
          <a:p>
            <a:pPr lvl="1">
              <a:lnSpc>
                <a:spcPct val="105000"/>
              </a:lnSpc>
              <a:spcBef>
                <a:spcPts val="0"/>
              </a:spcBef>
              <a:buSzPct val="100000"/>
            </a:pPr>
            <a:r>
              <a:rPr lang="en-US" sz="2000" b="1" cap="none" spc="-15" dirty="0">
                <a:solidFill>
                  <a:schemeClr val="accent3"/>
                </a:solidFill>
                <a:latin typeface="Calibri" panose="020F0502020204030204" pitchFamily="34" charset="0"/>
                <a:cs typeface="Calibri" panose="020F0502020204030204" pitchFamily="34" charset="0"/>
              </a:rPr>
              <a:t>God</a:t>
            </a:r>
            <a:r>
              <a:rPr lang="en-US" sz="2000" b="1" cap="none" spc="-15" dirty="0">
                <a:solidFill>
                  <a:srgbClr val="FF0000"/>
                </a:solidFill>
                <a:latin typeface="Calibri" panose="020F0502020204030204" pitchFamily="34" charset="0"/>
                <a:cs typeface="Calibri" panose="020F0502020204030204" pitchFamily="34" charset="0"/>
              </a:rPr>
              <a:t> </a:t>
            </a:r>
            <a:r>
              <a:rPr lang="en-US" sz="2000" b="1" cap="none" spc="-15" dirty="0">
                <a:solidFill>
                  <a:schemeClr val="bg1">
                    <a:lumMod val="50000"/>
                  </a:schemeClr>
                </a:solidFill>
                <a:latin typeface="Calibri" panose="020F0502020204030204" pitchFamily="34" charset="0"/>
                <a:cs typeface="Calibri" panose="020F0502020204030204" pitchFamily="34" charset="0"/>
              </a:rPr>
              <a:t>will meet all your needs according to His glorious riches </a:t>
            </a:r>
            <a:r>
              <a:rPr lang="en-US" b="1" cap="none" spc="-15" dirty="0">
                <a:solidFill>
                  <a:schemeClr val="bg1">
                    <a:lumMod val="50000"/>
                  </a:schemeClr>
                </a:solidFill>
                <a:latin typeface="Calibri" panose="020F0502020204030204" pitchFamily="34" charset="0"/>
                <a:cs typeface="Calibri" panose="020F0502020204030204" pitchFamily="34" charset="0"/>
              </a:rPr>
              <a:t>– Phil 4:19</a:t>
            </a:r>
          </a:p>
          <a:p>
            <a:pPr lvl="1">
              <a:lnSpc>
                <a:spcPct val="105000"/>
              </a:lnSpc>
              <a:spcBef>
                <a:spcPts val="0"/>
              </a:spcBef>
              <a:buSzPct val="100000"/>
            </a:pPr>
            <a:r>
              <a:rPr lang="en-US" sz="2000" b="1" cap="none" spc="-15" dirty="0">
                <a:solidFill>
                  <a:schemeClr val="bg1">
                    <a:lumMod val="50000"/>
                  </a:schemeClr>
                </a:solidFill>
                <a:latin typeface="Calibri" panose="020F0502020204030204" pitchFamily="34" charset="0"/>
                <a:cs typeface="Calibri" panose="020F0502020204030204" pitchFamily="34" charset="0"/>
              </a:rPr>
              <a:t>Show love to </a:t>
            </a:r>
            <a:r>
              <a:rPr lang="en-US" sz="2000" b="1" cap="none" spc="-15" dirty="0">
                <a:solidFill>
                  <a:schemeClr val="accent1"/>
                </a:solidFill>
                <a:latin typeface="Calibri" panose="020F0502020204030204" pitchFamily="34" charset="0"/>
                <a:cs typeface="Calibri" panose="020F0502020204030204" pitchFamily="34" charset="0"/>
              </a:rPr>
              <a:t>spouse/others </a:t>
            </a:r>
            <a:r>
              <a:rPr lang="en-US" sz="2000" b="1" cap="none" spc="-15" dirty="0">
                <a:solidFill>
                  <a:schemeClr val="bg1">
                    <a:lumMod val="50000"/>
                  </a:schemeClr>
                </a:solidFill>
                <a:latin typeface="Calibri" panose="020F0502020204030204" pitchFamily="34" charset="0"/>
                <a:cs typeface="Calibri" panose="020F0502020204030204" pitchFamily="34" charset="0"/>
              </a:rPr>
              <a:t>by meeting their needs </a:t>
            </a:r>
          </a:p>
          <a:p>
            <a:pPr lvl="1">
              <a:lnSpc>
                <a:spcPct val="105000"/>
              </a:lnSpc>
              <a:spcBef>
                <a:spcPts val="0"/>
              </a:spcBef>
              <a:buSzPct val="100000"/>
            </a:pPr>
            <a:r>
              <a:rPr lang="en-US" sz="2000" b="1" cap="none" spc="-15" dirty="0">
                <a:solidFill>
                  <a:schemeClr val="bg1">
                    <a:lumMod val="50000"/>
                  </a:schemeClr>
                </a:solidFill>
                <a:latin typeface="Calibri" panose="020F0502020204030204" pitchFamily="34" charset="0"/>
                <a:cs typeface="Calibri" panose="020F0502020204030204" pitchFamily="34" charset="0"/>
              </a:rPr>
              <a:t>My spouse/others show love by meeting </a:t>
            </a:r>
            <a:r>
              <a:rPr lang="en-US" sz="2000" b="1" i="1" cap="none" spc="-15" dirty="0">
                <a:solidFill>
                  <a:schemeClr val="accent6"/>
                </a:solidFill>
                <a:latin typeface="Calibri" panose="020F0502020204030204" pitchFamily="34" charset="0"/>
                <a:cs typeface="Calibri" panose="020F0502020204030204" pitchFamily="34" charset="0"/>
              </a:rPr>
              <a:t>my</a:t>
            </a:r>
            <a:r>
              <a:rPr lang="en-US" sz="2000" b="1" cap="none" spc="-15" dirty="0">
                <a:latin typeface="Calibri" panose="020F0502020204030204" pitchFamily="34" charset="0"/>
                <a:cs typeface="Calibri" panose="020F0502020204030204" pitchFamily="34" charset="0"/>
              </a:rPr>
              <a:t> </a:t>
            </a:r>
            <a:r>
              <a:rPr lang="en-US" sz="2000" b="1" cap="none" spc="-15" dirty="0">
                <a:solidFill>
                  <a:schemeClr val="bg1">
                    <a:lumMod val="50000"/>
                  </a:schemeClr>
                </a:solidFill>
                <a:latin typeface="Calibri" panose="020F0502020204030204" pitchFamily="34" charset="0"/>
                <a:cs typeface="Calibri" panose="020F0502020204030204" pitchFamily="34" charset="0"/>
              </a:rPr>
              <a:t>needs</a:t>
            </a:r>
          </a:p>
          <a:p>
            <a:pPr marL="342900" marR="0" lvl="0" indent="-342900">
              <a:lnSpc>
                <a:spcPct val="105000"/>
              </a:lnSpc>
              <a:spcBef>
                <a:spcPts val="0"/>
              </a:spcBef>
              <a:spcAft>
                <a:spcPts val="0"/>
              </a:spcAft>
              <a:buSzPct val="100000"/>
              <a:buFont typeface="+mj-lt"/>
              <a:buAutoNum type="arabicPeriod"/>
            </a:pPr>
            <a:r>
              <a:rPr lang="en-US" sz="2400" b="1" cap="none" dirty="0">
                <a:effectLst/>
                <a:latin typeface="Calibri" panose="020F0502020204030204" pitchFamily="34" charset="0"/>
                <a:ea typeface="Times New Roman" panose="02020603050405020304" pitchFamily="18" charset="0"/>
                <a:cs typeface="Calibri" panose="020F0502020204030204" pitchFamily="34" charset="0"/>
              </a:rPr>
              <a:t>GCL gives first    </a:t>
            </a:r>
            <a:endParaRPr lang="en-US" sz="2400" b="1" cap="none"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5000"/>
              </a:lnSpc>
              <a:spcBef>
                <a:spcPts val="0"/>
              </a:spcBef>
              <a:buSzPct val="100000"/>
            </a:pPr>
            <a:r>
              <a:rPr lang="en-US" sz="2000" b="1" cap="none" spc="-15" dirty="0">
                <a:solidFill>
                  <a:schemeClr val="bg1">
                    <a:lumMod val="50000"/>
                  </a:schemeClr>
                </a:solidFill>
                <a:latin typeface="Calibri" panose="020F0502020204030204" pitchFamily="34" charset="0"/>
                <a:cs typeface="Calibri" panose="020F0502020204030204" pitchFamily="34" charset="0"/>
              </a:rPr>
              <a:t>Give to one another, out of reverence for Christ </a:t>
            </a:r>
            <a:r>
              <a:rPr lang="en-US" b="1" cap="none" spc="-15" dirty="0">
                <a:solidFill>
                  <a:schemeClr val="bg1">
                    <a:lumMod val="50000"/>
                  </a:schemeClr>
                </a:solidFill>
                <a:latin typeface="Calibri" panose="020F0502020204030204" pitchFamily="34" charset="0"/>
                <a:cs typeface="Calibri" panose="020F0502020204030204" pitchFamily="34" charset="0"/>
              </a:rPr>
              <a:t>– </a:t>
            </a:r>
            <a:r>
              <a:rPr lang="en-US" cap="none" spc="-15" dirty="0">
                <a:solidFill>
                  <a:schemeClr val="bg1">
                    <a:lumMod val="50000"/>
                  </a:schemeClr>
                </a:solidFill>
                <a:latin typeface="Calibri" panose="020F0502020204030204" pitchFamily="34" charset="0"/>
                <a:cs typeface="Calibri" panose="020F0502020204030204" pitchFamily="34" charset="0"/>
              </a:rPr>
              <a:t>Eph 5: 21  </a:t>
            </a:r>
          </a:p>
          <a:p>
            <a:pPr lvl="1">
              <a:lnSpc>
                <a:spcPct val="105000"/>
              </a:lnSpc>
              <a:spcBef>
                <a:spcPts val="0"/>
              </a:spcBef>
              <a:buSzPct val="100000"/>
            </a:pPr>
            <a:r>
              <a:rPr lang="en-US" sz="2000" b="1" cap="none" spc="-15" dirty="0">
                <a:solidFill>
                  <a:schemeClr val="bg1">
                    <a:lumMod val="50000"/>
                  </a:schemeClr>
                </a:solidFill>
                <a:latin typeface="Calibri" panose="020F0502020204030204" pitchFamily="34" charset="0"/>
                <a:cs typeface="Calibri" panose="020F0502020204030204" pitchFamily="34" charset="0"/>
              </a:rPr>
              <a:t>Honor one another above yourselves </a:t>
            </a:r>
            <a:r>
              <a:rPr lang="en-US" b="1" cap="none" spc="-15" dirty="0">
                <a:solidFill>
                  <a:schemeClr val="bg1">
                    <a:lumMod val="50000"/>
                  </a:schemeClr>
                </a:solidFill>
                <a:latin typeface="Calibri" panose="020F0502020204030204" pitchFamily="34" charset="0"/>
                <a:cs typeface="Calibri" panose="020F0502020204030204" pitchFamily="34" charset="0"/>
              </a:rPr>
              <a:t>– </a:t>
            </a:r>
            <a:r>
              <a:rPr lang="en-US" cap="none" spc="-15" dirty="0">
                <a:solidFill>
                  <a:schemeClr val="bg1">
                    <a:lumMod val="50000"/>
                  </a:schemeClr>
                </a:solidFill>
                <a:latin typeface="Calibri" panose="020F0502020204030204" pitchFamily="34" charset="0"/>
                <a:cs typeface="Calibri" panose="020F0502020204030204" pitchFamily="34" charset="0"/>
              </a:rPr>
              <a:t>Rom 12: 10</a:t>
            </a:r>
            <a:endParaRPr lang="en-US" sz="2000" cap="none" spc="-15" dirty="0">
              <a:solidFill>
                <a:schemeClr val="bg1">
                  <a:lumMod val="50000"/>
                </a:schemeClr>
              </a:solidFill>
              <a:latin typeface="Calibri" panose="020F0502020204030204" pitchFamily="34" charset="0"/>
              <a:cs typeface="Calibri" panose="020F0502020204030204" pitchFamily="34" charset="0"/>
            </a:endParaRPr>
          </a:p>
          <a:p>
            <a:pPr lvl="1">
              <a:lnSpc>
                <a:spcPct val="105000"/>
              </a:lnSpc>
              <a:spcBef>
                <a:spcPts val="0"/>
              </a:spcBef>
              <a:buSzPct val="100000"/>
            </a:pPr>
            <a:r>
              <a:rPr lang="en-US" sz="2000" b="1" cap="none" spc="-15" dirty="0">
                <a:solidFill>
                  <a:schemeClr val="bg1">
                    <a:lumMod val="50000"/>
                  </a:schemeClr>
                </a:solidFill>
                <a:latin typeface="Calibri" panose="020F0502020204030204" pitchFamily="34" charset="0"/>
                <a:cs typeface="Calibri" panose="020F0502020204030204" pitchFamily="34" charset="0"/>
              </a:rPr>
              <a:t>God- &amp; other-centered; Not self-focused (essence of sin)</a:t>
            </a:r>
          </a:p>
          <a:p>
            <a:endParaRPr lang="en-US" dirty="0"/>
          </a:p>
        </p:txBody>
      </p:sp>
      <p:sp>
        <p:nvSpPr>
          <p:cNvPr id="7" name="TextBox 6">
            <a:extLst>
              <a:ext uri="{FF2B5EF4-FFF2-40B4-BE49-F238E27FC236}">
                <a16:creationId xmlns:a16="http://schemas.microsoft.com/office/drawing/2014/main" id="{FDDF6A3E-E0BF-4B2D-B5C1-8B15442390BA}"/>
              </a:ext>
            </a:extLst>
          </p:cNvPr>
          <p:cNvSpPr txBox="1"/>
          <p:nvPr/>
        </p:nvSpPr>
        <p:spPr>
          <a:xfrm>
            <a:off x="8784189" y="955555"/>
            <a:ext cx="2562225" cy="4154984"/>
          </a:xfrm>
          <a:prstGeom prst="rect">
            <a:avLst/>
          </a:prstGeom>
          <a:noFill/>
        </p:spPr>
        <p:txBody>
          <a:bodyPr wrap="square" rtlCol="0">
            <a:spAutoFit/>
          </a:bodyPr>
          <a:lstStyle/>
          <a:p>
            <a:r>
              <a:rPr lang="en-US" sz="2400" b="1" u="sng" dirty="0">
                <a:latin typeface="Calibri" panose="020F0502020204030204" pitchFamily="34" charset="0"/>
                <a:cs typeface="Calibri" panose="020F0502020204030204" pitchFamily="34" charset="0"/>
              </a:rPr>
              <a:t>Relational Needs</a:t>
            </a:r>
          </a:p>
          <a:p>
            <a:pPr marL="342900" indent="-342900">
              <a:buClr>
                <a:schemeClr val="accent1">
                  <a:lumMod val="60000"/>
                  <a:lumOff val="40000"/>
                </a:schemeClr>
              </a:buClr>
              <a:buFont typeface="Arial" panose="020B0604020202020204" pitchFamily="34" charset="0"/>
              <a:buChar char="•"/>
            </a:pPr>
            <a:r>
              <a:rPr lang="en-US" sz="2400" b="1" dirty="0">
                <a:latin typeface="Calibri" panose="020F0502020204030204" pitchFamily="34" charset="0"/>
                <a:cs typeface="Calibri" panose="020F0502020204030204" pitchFamily="34" charset="0"/>
              </a:rPr>
              <a:t>Acceptance</a:t>
            </a:r>
          </a:p>
          <a:p>
            <a:pPr marL="342900" indent="-342900">
              <a:buClr>
                <a:schemeClr val="accent1">
                  <a:lumMod val="60000"/>
                  <a:lumOff val="40000"/>
                </a:schemeClr>
              </a:buClr>
              <a:buFont typeface="Arial" panose="020B0604020202020204" pitchFamily="34" charset="0"/>
              <a:buChar char="•"/>
            </a:pPr>
            <a:r>
              <a:rPr lang="en-US" sz="2400" b="1" dirty="0">
                <a:latin typeface="Calibri" panose="020F0502020204030204" pitchFamily="34" charset="0"/>
                <a:cs typeface="Calibri" panose="020F0502020204030204" pitchFamily="34" charset="0"/>
              </a:rPr>
              <a:t>Affection</a:t>
            </a:r>
          </a:p>
          <a:p>
            <a:pPr marL="342900" indent="-342900">
              <a:buClr>
                <a:schemeClr val="accent1">
                  <a:lumMod val="60000"/>
                  <a:lumOff val="40000"/>
                </a:schemeClr>
              </a:buClr>
              <a:buFont typeface="Arial" panose="020B0604020202020204" pitchFamily="34" charset="0"/>
              <a:buChar char="•"/>
            </a:pPr>
            <a:r>
              <a:rPr lang="en-US" sz="2400" b="1" dirty="0">
                <a:latin typeface="Calibri" panose="020F0502020204030204" pitchFamily="34" charset="0"/>
                <a:cs typeface="Calibri" panose="020F0502020204030204" pitchFamily="34" charset="0"/>
              </a:rPr>
              <a:t>Appreciation</a:t>
            </a:r>
          </a:p>
          <a:p>
            <a:pPr marL="342900" indent="-342900">
              <a:buClr>
                <a:schemeClr val="accent1">
                  <a:lumMod val="60000"/>
                  <a:lumOff val="40000"/>
                </a:schemeClr>
              </a:buClr>
              <a:buFont typeface="Arial" panose="020B0604020202020204" pitchFamily="34" charset="0"/>
              <a:buChar char="•"/>
            </a:pPr>
            <a:r>
              <a:rPr lang="en-US" sz="2400" b="1" dirty="0">
                <a:latin typeface="Calibri" panose="020F0502020204030204" pitchFamily="34" charset="0"/>
                <a:cs typeface="Calibri" panose="020F0502020204030204" pitchFamily="34" charset="0"/>
              </a:rPr>
              <a:t>Approval</a:t>
            </a:r>
          </a:p>
          <a:p>
            <a:pPr marL="342900" indent="-342900">
              <a:buClr>
                <a:schemeClr val="accent1">
                  <a:lumMod val="60000"/>
                  <a:lumOff val="40000"/>
                </a:schemeClr>
              </a:buClr>
              <a:buFont typeface="Arial" panose="020B0604020202020204" pitchFamily="34" charset="0"/>
              <a:buChar char="•"/>
            </a:pPr>
            <a:r>
              <a:rPr lang="en-US" sz="2400" b="1" dirty="0">
                <a:latin typeface="Calibri" panose="020F0502020204030204" pitchFamily="34" charset="0"/>
                <a:cs typeface="Calibri" panose="020F0502020204030204" pitchFamily="34" charset="0"/>
              </a:rPr>
              <a:t>Attention</a:t>
            </a:r>
          </a:p>
          <a:p>
            <a:pPr marL="342900" indent="-342900">
              <a:buClr>
                <a:schemeClr val="accent1">
                  <a:lumMod val="60000"/>
                  <a:lumOff val="40000"/>
                </a:schemeClr>
              </a:buClr>
              <a:buFont typeface="Arial" panose="020B0604020202020204" pitchFamily="34" charset="0"/>
              <a:buChar char="•"/>
            </a:pPr>
            <a:r>
              <a:rPr lang="en-US" sz="2400" b="1" dirty="0">
                <a:latin typeface="Calibri" panose="020F0502020204030204" pitchFamily="34" charset="0"/>
                <a:cs typeface="Calibri" panose="020F0502020204030204" pitchFamily="34" charset="0"/>
              </a:rPr>
              <a:t>Comfort</a:t>
            </a:r>
          </a:p>
          <a:p>
            <a:pPr marL="342900" indent="-342900">
              <a:buClr>
                <a:schemeClr val="accent1">
                  <a:lumMod val="60000"/>
                  <a:lumOff val="40000"/>
                </a:schemeClr>
              </a:buClr>
              <a:buFont typeface="Arial" panose="020B0604020202020204" pitchFamily="34" charset="0"/>
              <a:buChar char="•"/>
            </a:pPr>
            <a:r>
              <a:rPr lang="en-US" sz="2400" b="1" dirty="0">
                <a:latin typeface="Calibri" panose="020F0502020204030204" pitchFamily="34" charset="0"/>
                <a:cs typeface="Calibri" panose="020F0502020204030204" pitchFamily="34" charset="0"/>
              </a:rPr>
              <a:t>Encouragement</a:t>
            </a:r>
          </a:p>
          <a:p>
            <a:pPr marL="342900" indent="-342900">
              <a:buClr>
                <a:schemeClr val="accent1">
                  <a:lumMod val="60000"/>
                  <a:lumOff val="40000"/>
                </a:schemeClr>
              </a:buClr>
              <a:buFont typeface="Arial" panose="020B0604020202020204" pitchFamily="34" charset="0"/>
              <a:buChar char="•"/>
            </a:pPr>
            <a:r>
              <a:rPr lang="en-US" sz="2400" b="1" dirty="0">
                <a:latin typeface="Calibri" panose="020F0502020204030204" pitchFamily="34" charset="0"/>
                <a:cs typeface="Calibri" panose="020F0502020204030204" pitchFamily="34" charset="0"/>
              </a:rPr>
              <a:t>Respect</a:t>
            </a:r>
          </a:p>
          <a:p>
            <a:pPr marL="342900" indent="-342900">
              <a:buClr>
                <a:schemeClr val="accent1">
                  <a:lumMod val="60000"/>
                  <a:lumOff val="40000"/>
                </a:schemeClr>
              </a:buClr>
              <a:buFont typeface="Arial" panose="020B0604020202020204" pitchFamily="34" charset="0"/>
              <a:buChar char="•"/>
            </a:pPr>
            <a:r>
              <a:rPr lang="en-US" sz="2400" b="1" dirty="0">
                <a:latin typeface="Calibri" panose="020F0502020204030204" pitchFamily="34" charset="0"/>
                <a:cs typeface="Calibri" panose="020F0502020204030204" pitchFamily="34" charset="0"/>
              </a:rPr>
              <a:t>Security</a:t>
            </a:r>
          </a:p>
          <a:p>
            <a:pPr marL="342900" indent="-342900">
              <a:buClr>
                <a:schemeClr val="accent1">
                  <a:lumMod val="60000"/>
                  <a:lumOff val="40000"/>
                </a:schemeClr>
              </a:buClr>
              <a:buFont typeface="Arial" panose="020B0604020202020204" pitchFamily="34" charset="0"/>
              <a:buChar char="•"/>
            </a:pPr>
            <a:r>
              <a:rPr lang="en-US" sz="2400" b="1" dirty="0">
                <a:latin typeface="Calibri" panose="020F0502020204030204" pitchFamily="34" charset="0"/>
                <a:cs typeface="Calibri" panose="020F0502020204030204" pitchFamily="34" charset="0"/>
              </a:rPr>
              <a:t>Support</a:t>
            </a:r>
            <a:endParaRPr lang="en-US" sz="1600" b="1"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381662A3-CCD4-48E1-AD4E-5E6ECA53EB36}"/>
              </a:ext>
            </a:extLst>
          </p:cNvPr>
          <p:cNvSpPr txBox="1"/>
          <p:nvPr/>
        </p:nvSpPr>
        <p:spPr>
          <a:xfrm>
            <a:off x="848624" y="5804587"/>
            <a:ext cx="6134100" cy="369332"/>
          </a:xfrm>
          <a:prstGeom prst="rect">
            <a:avLst/>
          </a:prstGeom>
          <a:noFill/>
        </p:spPr>
        <p:txBody>
          <a:bodyPr wrap="square">
            <a:spAutoFit/>
          </a:bodyPr>
          <a:lstStyle/>
          <a:p>
            <a:r>
              <a:rPr lang="en-US" b="1" dirty="0">
                <a:solidFill>
                  <a:schemeClr val="bg2"/>
                </a:solidFill>
                <a:latin typeface="Calibri" panose="020F0502020204030204" pitchFamily="34" charset="0"/>
                <a:ea typeface="Calibri" panose="020F0502020204030204" pitchFamily="34" charset="0"/>
                <a:cs typeface="Calibri" panose="020F0502020204030204" pitchFamily="34" charset="0"/>
              </a:rPr>
              <a:t>‘The Great Commandment Principle’; David Ferguson </a:t>
            </a:r>
            <a:endParaRPr lang="en-US" b="1" dirty="0">
              <a:solidFill>
                <a:schemeClr val="bg2"/>
              </a:solidFill>
            </a:endParaRPr>
          </a:p>
        </p:txBody>
      </p:sp>
      <p:sp>
        <p:nvSpPr>
          <p:cNvPr id="10" name="Slide Number Placeholder 7">
            <a:extLst>
              <a:ext uri="{FF2B5EF4-FFF2-40B4-BE49-F238E27FC236}">
                <a16:creationId xmlns:a16="http://schemas.microsoft.com/office/drawing/2014/main" id="{9A860403-FF0A-45BE-B7DC-19488A89CC3F}"/>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52</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C8015A73-C277-4EFC-924C-8EC40DCAEAF3}"/>
              </a:ext>
            </a:extLst>
          </p:cNvPr>
          <p:cNvPicPr>
            <a:picLocks noChangeAspect="1"/>
          </p:cNvPicPr>
          <p:nvPr/>
        </p:nvPicPr>
        <p:blipFill>
          <a:blip r:embed="rId2"/>
          <a:stretch>
            <a:fillRect/>
          </a:stretch>
        </p:blipFill>
        <p:spPr>
          <a:xfrm>
            <a:off x="8789242" y="4732758"/>
            <a:ext cx="323850" cy="247650"/>
          </a:xfrm>
          <a:prstGeom prst="rect">
            <a:avLst/>
          </a:prstGeom>
        </p:spPr>
      </p:pic>
      <p:pic>
        <p:nvPicPr>
          <p:cNvPr id="12" name="Picture 11">
            <a:extLst>
              <a:ext uri="{FF2B5EF4-FFF2-40B4-BE49-F238E27FC236}">
                <a16:creationId xmlns:a16="http://schemas.microsoft.com/office/drawing/2014/main" id="{20ABCF43-3048-4E8D-AA0B-4DBCE4319462}"/>
              </a:ext>
            </a:extLst>
          </p:cNvPr>
          <p:cNvPicPr>
            <a:picLocks noChangeAspect="1"/>
          </p:cNvPicPr>
          <p:nvPr/>
        </p:nvPicPr>
        <p:blipFill>
          <a:blip r:embed="rId3"/>
          <a:stretch>
            <a:fillRect/>
          </a:stretch>
        </p:blipFill>
        <p:spPr>
          <a:xfrm>
            <a:off x="8760708" y="1412224"/>
            <a:ext cx="352425" cy="276225"/>
          </a:xfrm>
          <a:prstGeom prst="rect">
            <a:avLst/>
          </a:prstGeom>
        </p:spPr>
      </p:pic>
      <p:pic>
        <p:nvPicPr>
          <p:cNvPr id="14" name="Picture 13">
            <a:extLst>
              <a:ext uri="{FF2B5EF4-FFF2-40B4-BE49-F238E27FC236}">
                <a16:creationId xmlns:a16="http://schemas.microsoft.com/office/drawing/2014/main" id="{714F7544-AB82-41E3-808F-DB28350F94D7}"/>
              </a:ext>
            </a:extLst>
          </p:cNvPr>
          <p:cNvPicPr>
            <a:picLocks noChangeAspect="1"/>
          </p:cNvPicPr>
          <p:nvPr/>
        </p:nvPicPr>
        <p:blipFill>
          <a:blip r:embed="rId4"/>
          <a:stretch>
            <a:fillRect/>
          </a:stretch>
        </p:blipFill>
        <p:spPr>
          <a:xfrm>
            <a:off x="8794955" y="3217299"/>
            <a:ext cx="304800" cy="285750"/>
          </a:xfrm>
          <a:prstGeom prst="rect">
            <a:avLst/>
          </a:prstGeom>
        </p:spPr>
      </p:pic>
      <p:pic>
        <p:nvPicPr>
          <p:cNvPr id="16" name="Picture 15">
            <a:extLst>
              <a:ext uri="{FF2B5EF4-FFF2-40B4-BE49-F238E27FC236}">
                <a16:creationId xmlns:a16="http://schemas.microsoft.com/office/drawing/2014/main" id="{7534BDBE-3E52-4D44-A9D4-DC0A4087D8DC}"/>
              </a:ext>
            </a:extLst>
          </p:cNvPr>
          <p:cNvPicPr>
            <a:picLocks noChangeAspect="1"/>
          </p:cNvPicPr>
          <p:nvPr/>
        </p:nvPicPr>
        <p:blipFill>
          <a:blip r:embed="rId5"/>
          <a:stretch>
            <a:fillRect/>
          </a:stretch>
        </p:blipFill>
        <p:spPr>
          <a:xfrm>
            <a:off x="8784478" y="2129129"/>
            <a:ext cx="333375" cy="285750"/>
          </a:xfrm>
          <a:prstGeom prst="rect">
            <a:avLst/>
          </a:prstGeom>
        </p:spPr>
      </p:pic>
      <p:cxnSp>
        <p:nvCxnSpPr>
          <p:cNvPr id="18" name="Straight Connector 17">
            <a:extLst>
              <a:ext uri="{FF2B5EF4-FFF2-40B4-BE49-F238E27FC236}">
                <a16:creationId xmlns:a16="http://schemas.microsoft.com/office/drawing/2014/main" id="{483E826A-8464-42DC-AEB7-31657E1A2D97}"/>
              </a:ext>
            </a:extLst>
          </p:cNvPr>
          <p:cNvCxnSpPr/>
          <p:nvPr/>
        </p:nvCxnSpPr>
        <p:spPr>
          <a:xfrm>
            <a:off x="9218645" y="2435290"/>
            <a:ext cx="1642188" cy="0"/>
          </a:xfrm>
          <a:prstGeom prst="line">
            <a:avLst/>
          </a:prstGeom>
          <a:ln w="38100">
            <a:solidFill>
              <a:schemeClr val="accent3"/>
            </a:solidFill>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AB384F5E-B939-4BC2-A721-682B34396652}"/>
              </a:ext>
            </a:extLst>
          </p:cNvPr>
          <p:cNvCxnSpPr>
            <a:cxnSpLocks/>
          </p:cNvCxnSpPr>
          <p:nvPr/>
        </p:nvCxnSpPr>
        <p:spPr>
          <a:xfrm flipV="1">
            <a:off x="9240416" y="5022979"/>
            <a:ext cx="985935" cy="1"/>
          </a:xfrm>
          <a:prstGeom prst="line">
            <a:avLst/>
          </a:prstGeom>
          <a:ln w="38100">
            <a:solidFill>
              <a:schemeClr val="accent3"/>
            </a:solidFill>
          </a:ln>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ECC0599C-75C4-45F9-A3C4-A2CA56A1C153}"/>
              </a:ext>
            </a:extLst>
          </p:cNvPr>
          <p:cNvCxnSpPr>
            <a:cxnSpLocks/>
          </p:cNvCxnSpPr>
          <p:nvPr/>
        </p:nvCxnSpPr>
        <p:spPr>
          <a:xfrm>
            <a:off x="9249747" y="1701282"/>
            <a:ext cx="1405812" cy="0"/>
          </a:xfrm>
          <a:prstGeom prst="line">
            <a:avLst/>
          </a:prstGeom>
          <a:ln w="38100">
            <a:solidFill>
              <a:schemeClr val="accent3"/>
            </a:solidFill>
          </a:ln>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4E6AA28C-09D7-42F6-A2D0-F0FBC22F71B6}"/>
              </a:ext>
            </a:extLst>
          </p:cNvPr>
          <p:cNvCxnSpPr>
            <a:cxnSpLocks/>
          </p:cNvCxnSpPr>
          <p:nvPr/>
        </p:nvCxnSpPr>
        <p:spPr>
          <a:xfrm>
            <a:off x="9240417" y="3511421"/>
            <a:ext cx="1023256" cy="0"/>
          </a:xfrm>
          <a:prstGeom prst="line">
            <a:avLst/>
          </a:prstGeom>
          <a:ln w="38100">
            <a:solidFill>
              <a:schemeClr val="accent3"/>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4934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a:extLst>
              <a:ext uri="{FF2B5EF4-FFF2-40B4-BE49-F238E27FC236}">
                <a16:creationId xmlns:a16="http://schemas.microsoft.com/office/drawing/2014/main" id="{4B0EB95B-2A17-45CC-9C7B-E557CA963AF0}"/>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53</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4" name="GCL Powerpoint: A Deeper Look at Agape Love…">
            <a:extLst>
              <a:ext uri="{FF2B5EF4-FFF2-40B4-BE49-F238E27FC236}">
                <a16:creationId xmlns:a16="http://schemas.microsoft.com/office/drawing/2014/main" id="{763D744F-DF14-4709-9453-AC7E8BDC06D0}"/>
              </a:ext>
            </a:extLst>
          </p:cNvPr>
          <p:cNvSpPr txBox="1">
            <a:spLocks/>
          </p:cNvSpPr>
          <p:nvPr/>
        </p:nvSpPr>
        <p:spPr>
          <a:xfrm>
            <a:off x="1068356" y="657808"/>
            <a:ext cx="10396882" cy="42594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pPr defTabSz="201268">
              <a:defRPr sz="3920"/>
            </a:pPr>
            <a:r>
              <a:rPr lang="en-US" sz="2400" dirty="0">
                <a:latin typeface="Calibri" panose="020F0502020204030204" pitchFamily="34" charset="0"/>
                <a:ea typeface="Calibri" panose="020F0502020204030204" pitchFamily="34" charset="0"/>
                <a:cs typeface="Times New Roman" panose="02020603050405020304" pitchFamily="18" charset="0"/>
              </a:rPr>
              <a:t>Living </a:t>
            </a:r>
            <a:r>
              <a:rPr lang="en-US" sz="2400" b="1" dirty="0">
                <a:latin typeface="Calibri" panose="020F0502020204030204" pitchFamily="34" charset="0"/>
                <a:ea typeface="Calibri" panose="020F0502020204030204" pitchFamily="34" charset="0"/>
                <a:cs typeface="Times New Roman" panose="02020603050405020304" pitchFamily="18" charset="0"/>
              </a:rPr>
              <a:t>Great Commandment Love </a:t>
            </a:r>
            <a:r>
              <a:rPr lang="en-US" sz="2400" dirty="0">
                <a:latin typeface="Calibri" panose="020F0502020204030204" pitchFamily="34" charset="0"/>
                <a:ea typeface="Calibri" panose="020F0502020204030204" pitchFamily="34" charset="0"/>
                <a:cs typeface="Times New Roman" panose="02020603050405020304" pitchFamily="18" charset="0"/>
              </a:rPr>
              <a:t>in Our marriages and families</a:t>
            </a:r>
            <a:br>
              <a:rPr lang="en-US" sz="2000" b="1" dirty="0">
                <a:latin typeface="Calibri" panose="020F0502020204030204" pitchFamily="34" charset="0"/>
                <a:ea typeface="Calibri" panose="020F0502020204030204" pitchFamily="34" charset="0"/>
                <a:cs typeface="Times New Roman" panose="02020603050405020304" pitchFamily="18" charset="0"/>
              </a:rPr>
            </a:b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Talk 4 – Great Commandment Love</a:t>
            </a: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Fruit of the Holy Spirit</a:t>
            </a:r>
          </a:p>
          <a:p>
            <a:pPr defTabSz="201268">
              <a:defRPr sz="3920"/>
            </a:pPr>
            <a:br>
              <a:rPr lang="en-US" sz="3600" b="1" dirty="0">
                <a:latin typeface="Calibri" panose="020F0502020204030204" pitchFamily="34" charset="0"/>
                <a:cs typeface="Calibri" panose="020F0502020204030204" pitchFamily="34" charset="0"/>
              </a:rPr>
            </a:br>
            <a:r>
              <a:rPr lang="en-US" sz="2400" b="1" dirty="0">
                <a:solidFill>
                  <a:schemeClr val="bg1">
                    <a:lumMod val="50000"/>
                  </a:schemeClr>
                </a:solidFill>
                <a:latin typeface="Calibri" panose="020F0502020204030204" pitchFamily="34" charset="0"/>
                <a:cs typeface="Calibri" panose="020F0502020204030204" pitchFamily="34" charset="0"/>
              </a:rPr>
              <a:t>Deborah Moncrief</a:t>
            </a:r>
          </a:p>
          <a:p>
            <a:pPr defTabSz="201268">
              <a:defRPr sz="3920"/>
            </a:pPr>
            <a:endParaRPr lang="en-US" sz="3920" dirty="0"/>
          </a:p>
        </p:txBody>
      </p:sp>
    </p:spTree>
    <p:extLst>
      <p:ext uri="{BB962C8B-B14F-4D97-AF65-F5344CB8AC3E}">
        <p14:creationId xmlns:p14="http://schemas.microsoft.com/office/powerpoint/2010/main" val="1370228153"/>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 name="Image" descr="Image"/>
          <p:cNvPicPr>
            <a:picLocks noChangeAspect="1"/>
          </p:cNvPicPr>
          <p:nvPr/>
        </p:nvPicPr>
        <p:blipFill>
          <a:blip r:embed="rId2"/>
          <a:stretch>
            <a:fillRect/>
          </a:stretch>
        </p:blipFill>
        <p:spPr>
          <a:xfrm>
            <a:off x="811764" y="333467"/>
            <a:ext cx="7585788" cy="4369551"/>
          </a:xfrm>
          <a:prstGeom prst="rect">
            <a:avLst/>
          </a:prstGeom>
          <a:ln w="12700">
            <a:miter lim="400000"/>
          </a:ln>
        </p:spPr>
      </p:pic>
    </p:spTree>
    <p:extLst>
      <p:ext uri="{BB962C8B-B14F-4D97-AF65-F5344CB8AC3E}">
        <p14:creationId xmlns:p14="http://schemas.microsoft.com/office/powerpoint/2010/main" val="3071934781"/>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 name="Image" descr="Image"/>
          <p:cNvPicPr>
            <a:picLocks noChangeAspect="1"/>
          </p:cNvPicPr>
          <p:nvPr/>
        </p:nvPicPr>
        <p:blipFill>
          <a:blip r:embed="rId2"/>
          <a:stretch>
            <a:fillRect/>
          </a:stretch>
        </p:blipFill>
        <p:spPr>
          <a:xfrm>
            <a:off x="828283" y="319795"/>
            <a:ext cx="6206999" cy="1966205"/>
          </a:xfrm>
          <a:prstGeom prst="rect">
            <a:avLst/>
          </a:prstGeom>
          <a:ln w="12700">
            <a:miter lim="400000"/>
          </a:ln>
        </p:spPr>
      </p:pic>
      <p:sp>
        <p:nvSpPr>
          <p:cNvPr id="240" name="His Grace &amp; Mercy…"/>
          <p:cNvSpPr txBox="1"/>
          <p:nvPr/>
        </p:nvSpPr>
        <p:spPr>
          <a:xfrm>
            <a:off x="1221730" y="2670701"/>
            <a:ext cx="2743123" cy="3318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sz="2000" b="1" dirty="0">
                <a:latin typeface="Calibri" panose="020F0502020204030204" pitchFamily="34" charset="0"/>
                <a:cs typeface="Calibri" panose="020F0502020204030204" pitchFamily="34" charset="0"/>
              </a:rPr>
              <a:t>His Grace &amp; Mercy</a:t>
            </a:r>
          </a:p>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sz="2000" b="1" dirty="0">
                <a:latin typeface="Calibri" panose="020F0502020204030204" pitchFamily="34" charset="0"/>
                <a:cs typeface="Calibri" panose="020F0502020204030204" pitchFamily="34" charset="0"/>
              </a:rPr>
              <a:t>His Compassion</a:t>
            </a:r>
          </a:p>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sz="2000" b="1" dirty="0">
                <a:latin typeface="Calibri" panose="020F0502020204030204" pitchFamily="34" charset="0"/>
                <a:cs typeface="Calibri" panose="020F0502020204030204" pitchFamily="34" charset="0"/>
              </a:rPr>
              <a:t>His Forgiveness</a:t>
            </a:r>
          </a:p>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sz="2000" b="1" dirty="0">
                <a:latin typeface="Calibri" panose="020F0502020204030204" pitchFamily="34" charset="0"/>
                <a:cs typeface="Calibri" panose="020F0502020204030204" pitchFamily="34" charset="0"/>
              </a:rPr>
              <a:t>His Unconditional</a:t>
            </a:r>
            <a:r>
              <a:rPr lang="en-US" sz="2000" b="1" dirty="0">
                <a:latin typeface="Calibri" panose="020F0502020204030204" pitchFamily="34" charset="0"/>
                <a:cs typeface="Calibri" panose="020F0502020204030204" pitchFamily="34" charset="0"/>
              </a:rPr>
              <a:t> Love</a:t>
            </a:r>
            <a:endParaRPr sz="2000" b="1" dirty="0">
              <a:latin typeface="Calibri" panose="020F0502020204030204" pitchFamily="34" charset="0"/>
              <a:cs typeface="Calibri" panose="020F0502020204030204" pitchFamily="34" charset="0"/>
            </a:endParaRPr>
          </a:p>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sz="2000" b="1" dirty="0">
                <a:latin typeface="Calibri" panose="020F0502020204030204" pitchFamily="34" charset="0"/>
                <a:cs typeface="Calibri" panose="020F0502020204030204" pitchFamily="34" charset="0"/>
              </a:rPr>
              <a:t>His Abundance</a:t>
            </a:r>
          </a:p>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sz="2000" b="1" dirty="0">
                <a:latin typeface="Calibri" panose="020F0502020204030204" pitchFamily="34" charset="0"/>
                <a:cs typeface="Calibri" panose="020F0502020204030204" pitchFamily="34" charset="0"/>
              </a:rPr>
              <a:t>His Character </a:t>
            </a:r>
          </a:p>
          <a:p>
            <a:pPr algn="l"/>
            <a:endParaRPr sz="1266" dirty="0"/>
          </a:p>
          <a:p>
            <a:pPr algn="l"/>
            <a:endParaRPr sz="1266" dirty="0"/>
          </a:p>
        </p:txBody>
      </p:sp>
    </p:spTree>
    <p:extLst>
      <p:ext uri="{BB962C8B-B14F-4D97-AF65-F5344CB8AC3E}">
        <p14:creationId xmlns:p14="http://schemas.microsoft.com/office/powerpoint/2010/main" val="1342116485"/>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 name="Image" descr="Image"/>
          <p:cNvPicPr>
            <a:picLocks noChangeAspect="1"/>
          </p:cNvPicPr>
          <p:nvPr/>
        </p:nvPicPr>
        <p:blipFill>
          <a:blip r:embed="rId2"/>
          <a:stretch>
            <a:fillRect/>
          </a:stretch>
        </p:blipFill>
        <p:spPr>
          <a:xfrm>
            <a:off x="819733" y="318036"/>
            <a:ext cx="6187557" cy="1986625"/>
          </a:xfrm>
          <a:prstGeom prst="rect">
            <a:avLst/>
          </a:prstGeom>
          <a:ln w="12700">
            <a:miter lim="400000"/>
          </a:ln>
        </p:spPr>
      </p:pic>
      <p:sp>
        <p:nvSpPr>
          <p:cNvPr id="244" name="His Strength…"/>
          <p:cNvSpPr txBox="1"/>
          <p:nvPr/>
        </p:nvSpPr>
        <p:spPr>
          <a:xfrm>
            <a:off x="1204061" y="2694949"/>
            <a:ext cx="1934312" cy="19095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sz="2000" b="1" dirty="0">
                <a:latin typeface="Calibri" panose="020F0502020204030204" pitchFamily="34" charset="0"/>
                <a:cs typeface="Calibri" panose="020F0502020204030204" pitchFamily="34" charset="0"/>
              </a:rPr>
              <a:t>His Strength</a:t>
            </a:r>
          </a:p>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sz="2000" b="1" dirty="0">
                <a:latin typeface="Calibri" panose="020F0502020204030204" pitchFamily="34" charset="0"/>
                <a:cs typeface="Calibri" panose="020F0502020204030204" pitchFamily="34" charset="0"/>
              </a:rPr>
              <a:t>His Pleasure</a:t>
            </a:r>
          </a:p>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sz="2000" b="1" dirty="0">
                <a:latin typeface="Calibri" panose="020F0502020204030204" pitchFamily="34" charset="0"/>
                <a:cs typeface="Calibri" panose="020F0502020204030204" pitchFamily="34" charset="0"/>
              </a:rPr>
              <a:t>His Grace</a:t>
            </a:r>
          </a:p>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sz="2000" b="1" dirty="0">
                <a:latin typeface="Calibri" panose="020F0502020204030204" pitchFamily="34" charset="0"/>
                <a:cs typeface="Calibri" panose="020F0502020204030204" pitchFamily="34" charset="0"/>
              </a:rPr>
              <a:t>His Forgiveness</a:t>
            </a:r>
          </a:p>
        </p:txBody>
      </p:sp>
    </p:spTree>
    <p:extLst>
      <p:ext uri="{BB962C8B-B14F-4D97-AF65-F5344CB8AC3E}">
        <p14:creationId xmlns:p14="http://schemas.microsoft.com/office/powerpoint/2010/main" val="2617137090"/>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 name="Image" descr="Image"/>
          <p:cNvPicPr>
            <a:picLocks noChangeAspect="1"/>
          </p:cNvPicPr>
          <p:nvPr/>
        </p:nvPicPr>
        <p:blipFill>
          <a:blip r:embed="rId2"/>
          <a:stretch>
            <a:fillRect/>
          </a:stretch>
        </p:blipFill>
        <p:spPr>
          <a:xfrm>
            <a:off x="815210" y="322053"/>
            <a:ext cx="6201410" cy="1963947"/>
          </a:xfrm>
          <a:prstGeom prst="rect">
            <a:avLst/>
          </a:prstGeom>
          <a:ln w="12700">
            <a:miter lim="400000"/>
          </a:ln>
        </p:spPr>
      </p:pic>
      <p:sp>
        <p:nvSpPr>
          <p:cNvPr id="248" name="His Presence…"/>
          <p:cNvSpPr txBox="1"/>
          <p:nvPr/>
        </p:nvSpPr>
        <p:spPr>
          <a:xfrm>
            <a:off x="1200824" y="2352979"/>
            <a:ext cx="1934312" cy="22325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marL="160729" indent="-160729">
              <a:buSzPct val="80000"/>
              <a:buBlip>
                <a:blip r:embed="rId3"/>
              </a:buBlip>
            </a:pPr>
            <a:endParaRPr sz="1266" dirty="0"/>
          </a:p>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sz="2000" b="1" dirty="0">
                <a:latin typeface="Calibri" panose="020F0502020204030204" pitchFamily="34" charset="0"/>
                <a:cs typeface="Calibri" panose="020F0502020204030204" pitchFamily="34" charset="0"/>
              </a:rPr>
              <a:t>His Presence</a:t>
            </a:r>
          </a:p>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sz="2000" b="1" dirty="0">
                <a:latin typeface="Calibri" panose="020F0502020204030204" pitchFamily="34" charset="0"/>
                <a:cs typeface="Calibri" panose="020F0502020204030204" pitchFamily="34" charset="0"/>
              </a:rPr>
              <a:t>His Forgiveness</a:t>
            </a:r>
          </a:p>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sz="2000" b="1" dirty="0">
                <a:latin typeface="Calibri" panose="020F0502020204030204" pitchFamily="34" charset="0"/>
                <a:cs typeface="Calibri" panose="020F0502020204030204" pitchFamily="34" charset="0"/>
              </a:rPr>
              <a:t>His Grace</a:t>
            </a:r>
          </a:p>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sz="2000" b="1" dirty="0">
                <a:latin typeface="Calibri" panose="020F0502020204030204" pitchFamily="34" charset="0"/>
                <a:cs typeface="Calibri" panose="020F0502020204030204" pitchFamily="34" charset="0"/>
              </a:rPr>
              <a:t>His Rest</a:t>
            </a:r>
          </a:p>
        </p:txBody>
      </p:sp>
    </p:spTree>
    <p:extLst>
      <p:ext uri="{BB962C8B-B14F-4D97-AF65-F5344CB8AC3E}">
        <p14:creationId xmlns:p14="http://schemas.microsoft.com/office/powerpoint/2010/main" val="587282541"/>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 name="Image" descr="Image"/>
          <p:cNvPicPr>
            <a:picLocks noChangeAspect="1"/>
          </p:cNvPicPr>
          <p:nvPr/>
        </p:nvPicPr>
        <p:blipFill>
          <a:blip r:embed="rId2"/>
          <a:stretch>
            <a:fillRect/>
          </a:stretch>
        </p:blipFill>
        <p:spPr>
          <a:xfrm>
            <a:off x="806275" y="284872"/>
            <a:ext cx="6201015" cy="1954475"/>
          </a:xfrm>
          <a:prstGeom prst="rect">
            <a:avLst/>
          </a:prstGeom>
          <a:ln w="12700">
            <a:miter lim="400000"/>
          </a:ln>
        </p:spPr>
      </p:pic>
      <p:sp>
        <p:nvSpPr>
          <p:cNvPr id="252" name="His Abundance…"/>
          <p:cNvSpPr txBox="1"/>
          <p:nvPr/>
        </p:nvSpPr>
        <p:spPr>
          <a:xfrm>
            <a:off x="1155145" y="2114676"/>
            <a:ext cx="2007217" cy="26468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endParaRPr sz="1266" dirty="0"/>
          </a:p>
          <a:p>
            <a:endParaRPr sz="1266" dirty="0"/>
          </a:p>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sz="2000" b="1" dirty="0">
                <a:latin typeface="Calibri" panose="020F0502020204030204" pitchFamily="34" charset="0"/>
                <a:cs typeface="Calibri" panose="020F0502020204030204" pitchFamily="34" charset="0"/>
              </a:rPr>
              <a:t>His Abundance</a:t>
            </a:r>
          </a:p>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sz="2000" b="1" dirty="0">
                <a:latin typeface="Calibri" panose="020F0502020204030204" pitchFamily="34" charset="0"/>
                <a:cs typeface="Calibri" panose="020F0502020204030204" pitchFamily="34" charset="0"/>
              </a:rPr>
              <a:t>His Grace </a:t>
            </a:r>
          </a:p>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sz="2000" b="1" dirty="0">
                <a:latin typeface="Calibri" panose="020F0502020204030204" pitchFamily="34" charset="0"/>
                <a:cs typeface="Calibri" panose="020F0502020204030204" pitchFamily="34" charset="0"/>
              </a:rPr>
              <a:t>His Humility</a:t>
            </a:r>
          </a:p>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sz="2000" b="1" dirty="0">
                <a:latin typeface="Calibri" panose="020F0502020204030204" pitchFamily="34" charset="0"/>
                <a:cs typeface="Calibri" panose="020F0502020204030204" pitchFamily="34" charset="0"/>
              </a:rPr>
              <a:t>His Tenderness  </a:t>
            </a:r>
          </a:p>
          <a:p>
            <a:pPr algn="l"/>
            <a:endParaRPr sz="1266" dirty="0"/>
          </a:p>
        </p:txBody>
      </p:sp>
      <p:sp>
        <p:nvSpPr>
          <p:cNvPr id="8" name="TextBox 7">
            <a:extLst>
              <a:ext uri="{FF2B5EF4-FFF2-40B4-BE49-F238E27FC236}">
                <a16:creationId xmlns:a16="http://schemas.microsoft.com/office/drawing/2014/main" id="{2D7B33D0-6D8E-4546-B080-9CD6CF111A2F}"/>
              </a:ext>
            </a:extLst>
          </p:cNvPr>
          <p:cNvSpPr txBox="1"/>
          <p:nvPr/>
        </p:nvSpPr>
        <p:spPr>
          <a:xfrm>
            <a:off x="3303037" y="2651837"/>
            <a:ext cx="3163077" cy="1429174"/>
          </a:xfrm>
          <a:prstGeom prst="rect">
            <a:avLst/>
          </a:prstGeom>
          <a:noFill/>
        </p:spPr>
        <p:txBody>
          <a:bodyPr wrap="square">
            <a:spAutoFit/>
          </a:bodyPr>
          <a:lstStyle/>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lang="en-US" sz="2000" b="1" dirty="0">
                <a:latin typeface="Calibri" panose="020F0502020204030204" pitchFamily="34" charset="0"/>
                <a:cs typeface="Calibri" panose="020F0502020204030204" pitchFamily="34" charset="0"/>
              </a:rPr>
              <a:t>His Endurance</a:t>
            </a:r>
          </a:p>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lang="en-US" sz="2000" b="1" dirty="0">
                <a:latin typeface="Calibri" panose="020F0502020204030204" pitchFamily="34" charset="0"/>
                <a:cs typeface="Calibri" panose="020F0502020204030204" pitchFamily="34" charset="0"/>
              </a:rPr>
              <a:t>His Sincerity</a:t>
            </a:r>
          </a:p>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lang="en-US" sz="2000" b="1" dirty="0">
                <a:latin typeface="Calibri" panose="020F0502020204030204" pitchFamily="34" charset="0"/>
                <a:cs typeface="Calibri" panose="020F0502020204030204" pitchFamily="34" charset="0"/>
              </a:rPr>
              <a:t>His Forgiveness </a:t>
            </a:r>
            <a:endParaRPr lang="en-US" sz="2000" dirty="0"/>
          </a:p>
        </p:txBody>
      </p:sp>
    </p:spTree>
    <p:extLst>
      <p:ext uri="{BB962C8B-B14F-4D97-AF65-F5344CB8AC3E}">
        <p14:creationId xmlns:p14="http://schemas.microsoft.com/office/powerpoint/2010/main" val="4057867461"/>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His Generousity…"/>
          <p:cNvSpPr txBox="1"/>
          <p:nvPr/>
        </p:nvSpPr>
        <p:spPr>
          <a:xfrm>
            <a:off x="1159324" y="2656511"/>
            <a:ext cx="2328394" cy="21289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sz="2000" b="1" dirty="0">
                <a:latin typeface="Calibri" panose="020F0502020204030204" pitchFamily="34" charset="0"/>
                <a:cs typeface="Calibri" panose="020F0502020204030204" pitchFamily="34" charset="0"/>
              </a:rPr>
              <a:t>His Generosity</a:t>
            </a:r>
          </a:p>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sz="2000" b="1" dirty="0">
                <a:latin typeface="Calibri" panose="020F0502020204030204" pitchFamily="34" charset="0"/>
                <a:cs typeface="Calibri" panose="020F0502020204030204" pitchFamily="34" charset="0"/>
              </a:rPr>
              <a:t>His Caring</a:t>
            </a:r>
          </a:p>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sz="2000" b="1" dirty="0">
                <a:latin typeface="Calibri" panose="020F0502020204030204" pitchFamily="34" charset="0"/>
                <a:cs typeface="Calibri" panose="020F0502020204030204" pitchFamily="34" charset="0"/>
              </a:rPr>
              <a:t>His Respectfulness</a:t>
            </a:r>
          </a:p>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sz="2000" b="1" dirty="0">
                <a:latin typeface="Calibri" panose="020F0502020204030204" pitchFamily="34" charset="0"/>
                <a:cs typeface="Calibri" panose="020F0502020204030204" pitchFamily="34" charset="0"/>
              </a:rPr>
              <a:t>His Thoughtfulness</a:t>
            </a:r>
          </a:p>
          <a:p>
            <a:pPr algn="l"/>
            <a:endParaRPr sz="1266" dirty="0"/>
          </a:p>
        </p:txBody>
      </p:sp>
      <p:pic>
        <p:nvPicPr>
          <p:cNvPr id="256" name="Image" descr="Image"/>
          <p:cNvPicPr>
            <a:picLocks noChangeAspect="1"/>
          </p:cNvPicPr>
          <p:nvPr/>
        </p:nvPicPr>
        <p:blipFill>
          <a:blip r:embed="rId2"/>
          <a:stretch>
            <a:fillRect/>
          </a:stretch>
        </p:blipFill>
        <p:spPr>
          <a:xfrm>
            <a:off x="819569" y="290108"/>
            <a:ext cx="6225043" cy="1977231"/>
          </a:xfrm>
          <a:prstGeom prst="rect">
            <a:avLst/>
          </a:prstGeom>
          <a:ln w="12700">
            <a:miter lim="400000"/>
          </a:ln>
        </p:spPr>
      </p:pic>
      <p:sp>
        <p:nvSpPr>
          <p:cNvPr id="8" name="TextBox 7">
            <a:extLst>
              <a:ext uri="{FF2B5EF4-FFF2-40B4-BE49-F238E27FC236}">
                <a16:creationId xmlns:a16="http://schemas.microsoft.com/office/drawing/2014/main" id="{BD30F050-D964-41ED-AC7E-3FA579240448}"/>
              </a:ext>
            </a:extLst>
          </p:cNvPr>
          <p:cNvSpPr txBox="1"/>
          <p:nvPr/>
        </p:nvSpPr>
        <p:spPr>
          <a:xfrm>
            <a:off x="3928191" y="2681391"/>
            <a:ext cx="4142792" cy="1929759"/>
          </a:xfrm>
          <a:prstGeom prst="rect">
            <a:avLst/>
          </a:prstGeom>
          <a:noFill/>
        </p:spPr>
        <p:txBody>
          <a:bodyPr wrap="square">
            <a:spAutoFit/>
          </a:bodyPr>
          <a:lstStyle/>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lang="en-US" sz="2000" b="1" dirty="0">
                <a:latin typeface="Calibri" panose="020F0502020204030204" pitchFamily="34" charset="0"/>
                <a:cs typeface="Calibri" panose="020F0502020204030204" pitchFamily="34" charset="0"/>
              </a:rPr>
              <a:t>His Tender-Heartedness</a:t>
            </a:r>
          </a:p>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lang="en-US" sz="2000" b="1" dirty="0">
                <a:latin typeface="Calibri" panose="020F0502020204030204" pitchFamily="34" charset="0"/>
                <a:cs typeface="Calibri" panose="020F0502020204030204" pitchFamily="34" charset="0"/>
              </a:rPr>
              <a:t>His Respect</a:t>
            </a:r>
          </a:p>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lang="en-US" sz="2000" b="1" dirty="0">
                <a:latin typeface="Calibri" panose="020F0502020204030204" pitchFamily="34" charset="0"/>
                <a:cs typeface="Calibri" panose="020F0502020204030204" pitchFamily="34" charset="0"/>
              </a:rPr>
              <a:t>His Forgiveness</a:t>
            </a:r>
          </a:p>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lang="en-US" sz="2000" b="1" dirty="0">
                <a:latin typeface="Calibri" panose="020F0502020204030204" pitchFamily="34" charset="0"/>
                <a:cs typeface="Calibri" panose="020F0502020204030204" pitchFamily="34" charset="0"/>
              </a:rPr>
              <a:t>His Grace</a:t>
            </a:r>
          </a:p>
        </p:txBody>
      </p:sp>
    </p:spTree>
    <p:extLst>
      <p:ext uri="{BB962C8B-B14F-4D97-AF65-F5344CB8AC3E}">
        <p14:creationId xmlns:p14="http://schemas.microsoft.com/office/powerpoint/2010/main" val="420934563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E4B00-CA7E-4998-9813-7773F129784F}"/>
              </a:ext>
            </a:extLst>
          </p:cNvPr>
          <p:cNvSpPr>
            <a:spLocks noGrp="1"/>
          </p:cNvSpPr>
          <p:nvPr>
            <p:ph type="title"/>
          </p:nvPr>
        </p:nvSpPr>
        <p:spPr>
          <a:xfrm>
            <a:off x="609601" y="276225"/>
            <a:ext cx="10396882" cy="1151965"/>
          </a:xfrm>
        </p:spPr>
        <p:txBody>
          <a:bodyPr>
            <a:normAutofit fontScale="90000"/>
          </a:bodyPr>
          <a:lstStyle/>
          <a:p>
            <a:r>
              <a:rPr lang="en-US" sz="4000" b="1" dirty="0">
                <a:latin typeface="Calibri" panose="020F0502020204030204" pitchFamily="34" charset="0"/>
                <a:ea typeface="Calibri" panose="020F0502020204030204" pitchFamily="34" charset="0"/>
                <a:cs typeface="Calibri" panose="020F0502020204030204" pitchFamily="34" charset="0"/>
              </a:rPr>
              <a:t>Signs of Great Commandment Love (GCL)</a:t>
            </a:r>
            <a:br>
              <a:rPr lang="en-US" sz="66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7559331-2F1E-40C0-A24C-259FA0244918}"/>
              </a:ext>
            </a:extLst>
          </p:cNvPr>
          <p:cNvSpPr>
            <a:spLocks noGrp="1"/>
          </p:cNvSpPr>
          <p:nvPr>
            <p:ph idx="1"/>
          </p:nvPr>
        </p:nvSpPr>
        <p:spPr>
          <a:xfrm>
            <a:off x="638174" y="923024"/>
            <a:ext cx="8486775" cy="4739644"/>
          </a:xfrm>
        </p:spPr>
        <p:txBody>
          <a:bodyPr>
            <a:normAutofit/>
          </a:bodyPr>
          <a:lstStyle/>
          <a:p>
            <a:pPr marL="342900" marR="0" lvl="0" indent="-342900">
              <a:lnSpc>
                <a:spcPct val="105000"/>
              </a:lnSpc>
              <a:spcBef>
                <a:spcPts val="0"/>
              </a:spcBef>
              <a:spcAft>
                <a:spcPts val="0"/>
              </a:spcAft>
              <a:buSzPct val="100000"/>
              <a:buFont typeface="+mj-lt"/>
              <a:buAutoNum type="arabicPeriod"/>
            </a:pPr>
            <a:r>
              <a:rPr lang="en-US" sz="2400" b="1" cap="none" dirty="0">
                <a:effectLst/>
                <a:latin typeface="Calibri" panose="020F0502020204030204" pitchFamily="34" charset="0"/>
                <a:ea typeface="Times New Roman" panose="02020603050405020304" pitchFamily="18" charset="0"/>
                <a:cs typeface="Calibri" panose="020F0502020204030204" pitchFamily="34" charset="0"/>
              </a:rPr>
              <a:t>GCL gives priority to relationships    </a:t>
            </a:r>
            <a:endParaRPr lang="en-US" sz="2400" b="1" cap="none"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5000"/>
              </a:lnSpc>
              <a:spcBef>
                <a:spcPts val="0"/>
              </a:spcBef>
              <a:buSzPct val="100000"/>
            </a:pPr>
            <a:r>
              <a:rPr lang="en-US" sz="2000" b="1" cap="none" spc="-15"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Focus on relationships, not tasks</a:t>
            </a:r>
            <a:endParaRPr lang="en-US" sz="2000" b="1" cap="none"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5000"/>
              </a:lnSpc>
              <a:spcBef>
                <a:spcPts val="0"/>
              </a:spcBef>
              <a:buSzPct val="100000"/>
            </a:pPr>
            <a:r>
              <a:rPr lang="en-US" sz="2000" b="1" cap="none" spc="-15"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Love God, love others and love self</a:t>
            </a:r>
            <a:endParaRPr lang="en-US" sz="2000" b="1" cap="none"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5000"/>
              </a:lnSpc>
              <a:spcBef>
                <a:spcPts val="0"/>
              </a:spcBef>
              <a:spcAft>
                <a:spcPts val="0"/>
              </a:spcAft>
              <a:buSzPct val="100000"/>
              <a:buFont typeface="+mj-lt"/>
              <a:buAutoNum type="arabicPeriod"/>
            </a:pPr>
            <a:r>
              <a:rPr lang="en-US" sz="2400" b="1" cap="none" dirty="0">
                <a:effectLst/>
                <a:latin typeface="Calibri" panose="020F0502020204030204" pitchFamily="34" charset="0"/>
                <a:ea typeface="Times New Roman" panose="02020603050405020304" pitchFamily="18" charset="0"/>
                <a:cs typeface="Calibri" panose="020F0502020204030204" pitchFamily="34" charset="0"/>
              </a:rPr>
              <a:t>GCL meets </a:t>
            </a:r>
            <a:r>
              <a:rPr lang="en-US" sz="2400" b="1" i="1" cap="none" dirty="0">
                <a:effectLst/>
                <a:latin typeface="Calibri" panose="020F0502020204030204" pitchFamily="34" charset="0"/>
                <a:ea typeface="Times New Roman" panose="02020603050405020304" pitchFamily="18" charset="0"/>
                <a:cs typeface="Calibri" panose="020F0502020204030204" pitchFamily="34" charset="0"/>
              </a:rPr>
              <a:t>relational</a:t>
            </a:r>
            <a:r>
              <a:rPr lang="en-US" sz="2400" b="1" cap="none" dirty="0">
                <a:effectLst/>
                <a:latin typeface="Calibri" panose="020F0502020204030204" pitchFamily="34" charset="0"/>
                <a:ea typeface="Times New Roman" panose="02020603050405020304" pitchFamily="18" charset="0"/>
                <a:cs typeface="Calibri" panose="020F0502020204030204" pitchFamily="34" charset="0"/>
              </a:rPr>
              <a:t> needs  </a:t>
            </a:r>
            <a:r>
              <a:rPr lang="en-US" sz="2200" b="1" cap="none" dirty="0">
                <a:effectLst/>
                <a:latin typeface="Calibri" panose="020F0502020204030204" pitchFamily="34" charset="0"/>
                <a:ea typeface="Times New Roman" panose="02020603050405020304" pitchFamily="18" charset="0"/>
                <a:cs typeface="Calibri" panose="020F0502020204030204" pitchFamily="34" charset="0"/>
              </a:rPr>
              <a:t>- involves </a:t>
            </a:r>
            <a:r>
              <a:rPr lang="en-US" sz="2200" b="1" cap="none" dirty="0">
                <a:solidFill>
                  <a:schemeClr val="accent3"/>
                </a:solidFill>
                <a:effectLst/>
                <a:latin typeface="Calibri" panose="020F0502020204030204" pitchFamily="34" charset="0"/>
                <a:ea typeface="Times New Roman" panose="02020603050405020304" pitchFamily="18" charset="0"/>
                <a:cs typeface="Calibri" panose="020F0502020204030204" pitchFamily="34" charset="0"/>
              </a:rPr>
              <a:t>God</a:t>
            </a:r>
            <a:r>
              <a:rPr lang="en-US" sz="2200" b="1" cap="none" dirty="0">
                <a:effectLst/>
                <a:latin typeface="Calibri" panose="020F0502020204030204" pitchFamily="34" charset="0"/>
                <a:ea typeface="Times New Roman" panose="02020603050405020304" pitchFamily="18" charset="0"/>
                <a:cs typeface="Calibri" panose="020F0502020204030204" pitchFamily="34" charset="0"/>
              </a:rPr>
              <a:t>,</a:t>
            </a:r>
            <a:r>
              <a:rPr lang="en-US" sz="2200" b="1" cap="non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200" b="1" cap="none"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others</a:t>
            </a:r>
            <a:r>
              <a:rPr lang="en-US" sz="2200" b="1" cap="none" dirty="0">
                <a:effectLst/>
                <a:latin typeface="Calibri" panose="020F0502020204030204" pitchFamily="34" charset="0"/>
                <a:ea typeface="Times New Roman" panose="02020603050405020304" pitchFamily="18" charset="0"/>
                <a:cs typeface="Calibri" panose="020F0502020204030204" pitchFamily="34" charset="0"/>
              </a:rPr>
              <a:t>,</a:t>
            </a:r>
            <a:r>
              <a:rPr lang="en-US" sz="2200" b="1" cap="non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200" b="1" cap="none"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self</a:t>
            </a:r>
          </a:p>
          <a:p>
            <a:pPr lvl="1">
              <a:lnSpc>
                <a:spcPct val="105000"/>
              </a:lnSpc>
              <a:spcBef>
                <a:spcPts val="0"/>
              </a:spcBef>
              <a:buSzPct val="100000"/>
            </a:pPr>
            <a:r>
              <a:rPr lang="en-US" sz="2000" b="1" cap="none" spc="-15" dirty="0">
                <a:solidFill>
                  <a:schemeClr val="accent3"/>
                </a:solidFill>
                <a:latin typeface="Calibri" panose="020F0502020204030204" pitchFamily="34" charset="0"/>
                <a:cs typeface="Calibri" panose="020F0502020204030204" pitchFamily="34" charset="0"/>
              </a:rPr>
              <a:t>God</a:t>
            </a:r>
            <a:r>
              <a:rPr lang="en-US" sz="2000" b="1" cap="none" spc="-15" dirty="0">
                <a:solidFill>
                  <a:srgbClr val="FF0000"/>
                </a:solidFill>
                <a:latin typeface="Calibri" panose="020F0502020204030204" pitchFamily="34" charset="0"/>
                <a:cs typeface="Calibri" panose="020F0502020204030204" pitchFamily="34" charset="0"/>
              </a:rPr>
              <a:t> </a:t>
            </a:r>
            <a:r>
              <a:rPr lang="en-US" sz="2000" b="1" cap="none" spc="-15" dirty="0">
                <a:solidFill>
                  <a:schemeClr val="tx1">
                    <a:lumMod val="65000"/>
                    <a:lumOff val="35000"/>
                  </a:schemeClr>
                </a:solidFill>
                <a:latin typeface="Calibri" panose="020F0502020204030204" pitchFamily="34" charset="0"/>
                <a:cs typeface="Calibri" panose="020F0502020204030204" pitchFamily="34" charset="0"/>
              </a:rPr>
              <a:t>will meet all your needs according to His glorious riches </a:t>
            </a:r>
            <a:r>
              <a:rPr lang="en-US" b="1" cap="none" spc="-15" dirty="0">
                <a:solidFill>
                  <a:schemeClr val="tx1">
                    <a:lumMod val="65000"/>
                    <a:lumOff val="35000"/>
                  </a:schemeClr>
                </a:solidFill>
                <a:latin typeface="Calibri" panose="020F0502020204030204" pitchFamily="34" charset="0"/>
                <a:cs typeface="Calibri" panose="020F0502020204030204" pitchFamily="34" charset="0"/>
              </a:rPr>
              <a:t>– Phil 4:19</a:t>
            </a:r>
          </a:p>
          <a:p>
            <a:pPr lvl="1">
              <a:lnSpc>
                <a:spcPct val="105000"/>
              </a:lnSpc>
              <a:spcBef>
                <a:spcPts val="0"/>
              </a:spcBef>
              <a:buSzPct val="100000"/>
            </a:pPr>
            <a:r>
              <a:rPr lang="en-US" sz="2000" b="1" cap="none" spc="-15" dirty="0">
                <a:solidFill>
                  <a:schemeClr val="tx1">
                    <a:lumMod val="65000"/>
                    <a:lumOff val="35000"/>
                  </a:schemeClr>
                </a:solidFill>
                <a:latin typeface="Calibri" panose="020F0502020204030204" pitchFamily="34" charset="0"/>
                <a:cs typeface="Calibri" panose="020F0502020204030204" pitchFamily="34" charset="0"/>
              </a:rPr>
              <a:t>Show love to </a:t>
            </a:r>
            <a:r>
              <a:rPr lang="en-US" sz="2000" b="1" cap="none" spc="-15" dirty="0">
                <a:solidFill>
                  <a:schemeClr val="accent1"/>
                </a:solidFill>
                <a:latin typeface="Calibri" panose="020F0502020204030204" pitchFamily="34" charset="0"/>
                <a:cs typeface="Calibri" panose="020F0502020204030204" pitchFamily="34" charset="0"/>
              </a:rPr>
              <a:t>spouse/others </a:t>
            </a:r>
            <a:r>
              <a:rPr lang="en-US" sz="2000" b="1" cap="none" spc="-15" dirty="0">
                <a:solidFill>
                  <a:schemeClr val="tx1">
                    <a:lumMod val="65000"/>
                    <a:lumOff val="35000"/>
                  </a:schemeClr>
                </a:solidFill>
                <a:latin typeface="Calibri" panose="020F0502020204030204" pitchFamily="34" charset="0"/>
                <a:cs typeface="Calibri" panose="020F0502020204030204" pitchFamily="34" charset="0"/>
              </a:rPr>
              <a:t>by meeting their needs </a:t>
            </a:r>
          </a:p>
          <a:p>
            <a:pPr lvl="1">
              <a:lnSpc>
                <a:spcPct val="105000"/>
              </a:lnSpc>
              <a:spcBef>
                <a:spcPts val="0"/>
              </a:spcBef>
              <a:buSzPct val="100000"/>
            </a:pPr>
            <a:r>
              <a:rPr lang="en-US" sz="2000" b="1" cap="none" spc="-15" dirty="0">
                <a:solidFill>
                  <a:schemeClr val="tx1">
                    <a:lumMod val="65000"/>
                    <a:lumOff val="35000"/>
                  </a:schemeClr>
                </a:solidFill>
                <a:latin typeface="Calibri" panose="020F0502020204030204" pitchFamily="34" charset="0"/>
                <a:cs typeface="Calibri" panose="020F0502020204030204" pitchFamily="34" charset="0"/>
              </a:rPr>
              <a:t>My spouse/others show love by meeting </a:t>
            </a:r>
            <a:r>
              <a:rPr lang="en-US" sz="2000" b="1" i="1" cap="none" spc="-15" dirty="0">
                <a:solidFill>
                  <a:schemeClr val="accent6"/>
                </a:solidFill>
                <a:latin typeface="Calibri" panose="020F0502020204030204" pitchFamily="34" charset="0"/>
                <a:cs typeface="Calibri" panose="020F0502020204030204" pitchFamily="34" charset="0"/>
              </a:rPr>
              <a:t>my</a:t>
            </a:r>
            <a:r>
              <a:rPr lang="en-US" sz="2000" b="1" cap="none" spc="-15" dirty="0">
                <a:latin typeface="Calibri" panose="020F0502020204030204" pitchFamily="34" charset="0"/>
                <a:cs typeface="Calibri" panose="020F0502020204030204" pitchFamily="34" charset="0"/>
              </a:rPr>
              <a:t> </a:t>
            </a:r>
            <a:r>
              <a:rPr lang="en-US" sz="2000" b="1" cap="none" spc="-15" dirty="0">
                <a:solidFill>
                  <a:schemeClr val="tx1">
                    <a:lumMod val="65000"/>
                    <a:lumOff val="35000"/>
                  </a:schemeClr>
                </a:solidFill>
                <a:latin typeface="Calibri" panose="020F0502020204030204" pitchFamily="34" charset="0"/>
                <a:cs typeface="Calibri" panose="020F0502020204030204" pitchFamily="34" charset="0"/>
              </a:rPr>
              <a:t>needs</a:t>
            </a:r>
          </a:p>
          <a:p>
            <a:pPr marL="342900" marR="0" lvl="0" indent="-342900">
              <a:lnSpc>
                <a:spcPct val="105000"/>
              </a:lnSpc>
              <a:spcBef>
                <a:spcPts val="0"/>
              </a:spcBef>
              <a:spcAft>
                <a:spcPts val="0"/>
              </a:spcAft>
              <a:buSzPct val="100000"/>
              <a:buFont typeface="+mj-lt"/>
              <a:buAutoNum type="arabicPeriod"/>
            </a:pPr>
            <a:r>
              <a:rPr lang="en-US" sz="2400" b="1" cap="none" dirty="0">
                <a:effectLst/>
                <a:latin typeface="Calibri" panose="020F0502020204030204" pitchFamily="34" charset="0"/>
                <a:ea typeface="Times New Roman" panose="02020603050405020304" pitchFamily="18" charset="0"/>
                <a:cs typeface="Calibri" panose="020F0502020204030204" pitchFamily="34" charset="0"/>
              </a:rPr>
              <a:t>GCL gives first    </a:t>
            </a:r>
            <a:endParaRPr lang="en-US" sz="2400" b="1" cap="none"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5000"/>
              </a:lnSpc>
              <a:spcBef>
                <a:spcPts val="0"/>
              </a:spcBef>
              <a:buSzPct val="100000"/>
            </a:pPr>
            <a:r>
              <a:rPr lang="en-US" sz="2000" b="1" cap="none" spc="-15" dirty="0">
                <a:solidFill>
                  <a:schemeClr val="tx1">
                    <a:lumMod val="65000"/>
                    <a:lumOff val="35000"/>
                  </a:schemeClr>
                </a:solidFill>
                <a:latin typeface="Calibri" panose="020F0502020204030204" pitchFamily="34" charset="0"/>
                <a:cs typeface="Calibri" panose="020F0502020204030204" pitchFamily="34" charset="0"/>
              </a:rPr>
              <a:t>Give to one another, out of reverence for Christ </a:t>
            </a:r>
            <a:r>
              <a:rPr lang="en-US" b="1" cap="none" spc="-15" dirty="0">
                <a:solidFill>
                  <a:schemeClr val="tx1">
                    <a:lumMod val="65000"/>
                    <a:lumOff val="35000"/>
                  </a:schemeClr>
                </a:solidFill>
                <a:latin typeface="Calibri" panose="020F0502020204030204" pitchFamily="34" charset="0"/>
                <a:cs typeface="Calibri" panose="020F0502020204030204" pitchFamily="34" charset="0"/>
              </a:rPr>
              <a:t>– </a:t>
            </a:r>
            <a:r>
              <a:rPr lang="en-US" cap="none" spc="-15" dirty="0">
                <a:solidFill>
                  <a:schemeClr val="tx1">
                    <a:lumMod val="65000"/>
                    <a:lumOff val="35000"/>
                  </a:schemeClr>
                </a:solidFill>
                <a:latin typeface="Calibri" panose="020F0502020204030204" pitchFamily="34" charset="0"/>
                <a:cs typeface="Calibri" panose="020F0502020204030204" pitchFamily="34" charset="0"/>
              </a:rPr>
              <a:t>Eph 5: 21  </a:t>
            </a:r>
          </a:p>
          <a:p>
            <a:pPr lvl="1">
              <a:lnSpc>
                <a:spcPct val="105000"/>
              </a:lnSpc>
              <a:spcBef>
                <a:spcPts val="0"/>
              </a:spcBef>
              <a:buSzPct val="100000"/>
            </a:pPr>
            <a:r>
              <a:rPr lang="en-US" sz="2000" b="1" cap="none" spc="-15" dirty="0">
                <a:solidFill>
                  <a:schemeClr val="tx1">
                    <a:lumMod val="65000"/>
                    <a:lumOff val="35000"/>
                  </a:schemeClr>
                </a:solidFill>
                <a:latin typeface="Calibri" panose="020F0502020204030204" pitchFamily="34" charset="0"/>
                <a:cs typeface="Calibri" panose="020F0502020204030204" pitchFamily="34" charset="0"/>
              </a:rPr>
              <a:t>Honor one another above yourselves </a:t>
            </a:r>
            <a:r>
              <a:rPr lang="en-US" b="1" cap="none" spc="-15" dirty="0">
                <a:solidFill>
                  <a:schemeClr val="tx1">
                    <a:lumMod val="65000"/>
                    <a:lumOff val="35000"/>
                  </a:schemeClr>
                </a:solidFill>
                <a:latin typeface="Calibri" panose="020F0502020204030204" pitchFamily="34" charset="0"/>
                <a:cs typeface="Calibri" panose="020F0502020204030204" pitchFamily="34" charset="0"/>
              </a:rPr>
              <a:t>– </a:t>
            </a:r>
            <a:r>
              <a:rPr lang="en-US" cap="none" spc="-15" dirty="0">
                <a:solidFill>
                  <a:schemeClr val="tx1">
                    <a:lumMod val="65000"/>
                    <a:lumOff val="35000"/>
                  </a:schemeClr>
                </a:solidFill>
                <a:latin typeface="Calibri" panose="020F0502020204030204" pitchFamily="34" charset="0"/>
                <a:cs typeface="Calibri" panose="020F0502020204030204" pitchFamily="34" charset="0"/>
              </a:rPr>
              <a:t>Rom 12: 10</a:t>
            </a:r>
            <a:endParaRPr lang="en-US" sz="2000" cap="none" spc="-15" dirty="0">
              <a:solidFill>
                <a:schemeClr val="tx1">
                  <a:lumMod val="65000"/>
                  <a:lumOff val="35000"/>
                </a:schemeClr>
              </a:solidFill>
              <a:latin typeface="Calibri" panose="020F0502020204030204" pitchFamily="34" charset="0"/>
              <a:cs typeface="Calibri" panose="020F0502020204030204" pitchFamily="34" charset="0"/>
            </a:endParaRPr>
          </a:p>
          <a:p>
            <a:pPr lvl="1">
              <a:lnSpc>
                <a:spcPct val="105000"/>
              </a:lnSpc>
              <a:spcBef>
                <a:spcPts val="0"/>
              </a:spcBef>
              <a:buSzPct val="100000"/>
            </a:pPr>
            <a:r>
              <a:rPr lang="en-US" sz="2000" b="1" cap="none" spc="-15" dirty="0">
                <a:solidFill>
                  <a:schemeClr val="tx1">
                    <a:lumMod val="65000"/>
                    <a:lumOff val="35000"/>
                  </a:schemeClr>
                </a:solidFill>
                <a:latin typeface="Calibri" panose="020F0502020204030204" pitchFamily="34" charset="0"/>
                <a:cs typeface="Calibri" panose="020F0502020204030204" pitchFamily="34" charset="0"/>
              </a:rPr>
              <a:t>God- &amp; other-centered; not self-focused (essence of sin)</a:t>
            </a:r>
          </a:p>
          <a:p>
            <a:endParaRPr lang="en-US" dirty="0"/>
          </a:p>
        </p:txBody>
      </p:sp>
      <p:sp>
        <p:nvSpPr>
          <p:cNvPr id="7" name="TextBox 6">
            <a:extLst>
              <a:ext uri="{FF2B5EF4-FFF2-40B4-BE49-F238E27FC236}">
                <a16:creationId xmlns:a16="http://schemas.microsoft.com/office/drawing/2014/main" id="{FDDF6A3E-E0BF-4B2D-B5C1-8B15442390BA}"/>
              </a:ext>
            </a:extLst>
          </p:cNvPr>
          <p:cNvSpPr txBox="1"/>
          <p:nvPr/>
        </p:nvSpPr>
        <p:spPr>
          <a:xfrm>
            <a:off x="8784189" y="955555"/>
            <a:ext cx="2562225" cy="4154984"/>
          </a:xfrm>
          <a:prstGeom prst="rect">
            <a:avLst/>
          </a:prstGeom>
          <a:noFill/>
        </p:spPr>
        <p:txBody>
          <a:bodyPr wrap="square" rtlCol="0">
            <a:spAutoFit/>
          </a:bodyPr>
          <a:lstStyle/>
          <a:p>
            <a:r>
              <a:rPr lang="en-US" sz="2400" b="1" u="sng" dirty="0">
                <a:latin typeface="Calibri" panose="020F0502020204030204" pitchFamily="34" charset="0"/>
                <a:cs typeface="Calibri" panose="020F0502020204030204" pitchFamily="34" charset="0"/>
              </a:rPr>
              <a:t>Relational Needs</a:t>
            </a:r>
          </a:p>
          <a:p>
            <a:pPr marL="342900" indent="-342900">
              <a:buClr>
                <a:schemeClr val="accent1">
                  <a:lumMod val="60000"/>
                  <a:lumOff val="40000"/>
                </a:schemeClr>
              </a:buClr>
              <a:buFont typeface="Arial" panose="020B0604020202020204" pitchFamily="34" charset="0"/>
              <a:buChar char="•"/>
            </a:pPr>
            <a:r>
              <a:rPr lang="en-US" sz="2400" b="1" dirty="0">
                <a:latin typeface="Calibri" panose="020F0502020204030204" pitchFamily="34" charset="0"/>
                <a:cs typeface="Calibri" panose="020F0502020204030204" pitchFamily="34" charset="0"/>
              </a:rPr>
              <a:t>Acceptance</a:t>
            </a:r>
          </a:p>
          <a:p>
            <a:pPr marL="342900" indent="-342900">
              <a:buClr>
                <a:schemeClr val="accent1">
                  <a:lumMod val="60000"/>
                  <a:lumOff val="40000"/>
                </a:schemeClr>
              </a:buClr>
              <a:buFont typeface="Arial" panose="020B0604020202020204" pitchFamily="34" charset="0"/>
              <a:buChar char="•"/>
            </a:pPr>
            <a:r>
              <a:rPr lang="en-US" sz="2400" b="1" dirty="0">
                <a:latin typeface="Calibri" panose="020F0502020204030204" pitchFamily="34" charset="0"/>
                <a:cs typeface="Calibri" panose="020F0502020204030204" pitchFamily="34" charset="0"/>
              </a:rPr>
              <a:t>Affection</a:t>
            </a:r>
          </a:p>
          <a:p>
            <a:pPr marL="342900" indent="-342900">
              <a:buClr>
                <a:schemeClr val="accent1">
                  <a:lumMod val="60000"/>
                  <a:lumOff val="40000"/>
                </a:schemeClr>
              </a:buClr>
              <a:buFont typeface="Arial" panose="020B0604020202020204" pitchFamily="34" charset="0"/>
              <a:buChar char="•"/>
            </a:pPr>
            <a:r>
              <a:rPr lang="en-US" sz="2400" b="1" dirty="0">
                <a:latin typeface="Calibri" panose="020F0502020204030204" pitchFamily="34" charset="0"/>
                <a:cs typeface="Calibri" panose="020F0502020204030204" pitchFamily="34" charset="0"/>
              </a:rPr>
              <a:t>Appreciation</a:t>
            </a:r>
          </a:p>
          <a:p>
            <a:pPr marL="342900" indent="-342900">
              <a:buClr>
                <a:schemeClr val="accent1">
                  <a:lumMod val="60000"/>
                  <a:lumOff val="40000"/>
                </a:schemeClr>
              </a:buClr>
              <a:buFont typeface="Arial" panose="020B0604020202020204" pitchFamily="34" charset="0"/>
              <a:buChar char="•"/>
            </a:pPr>
            <a:r>
              <a:rPr lang="en-US" sz="2400" b="1" dirty="0">
                <a:latin typeface="Calibri" panose="020F0502020204030204" pitchFamily="34" charset="0"/>
                <a:cs typeface="Calibri" panose="020F0502020204030204" pitchFamily="34" charset="0"/>
              </a:rPr>
              <a:t>Approval</a:t>
            </a:r>
          </a:p>
          <a:p>
            <a:pPr marL="342900" indent="-342900">
              <a:buClr>
                <a:schemeClr val="accent1">
                  <a:lumMod val="60000"/>
                  <a:lumOff val="40000"/>
                </a:schemeClr>
              </a:buClr>
              <a:buFont typeface="Arial" panose="020B0604020202020204" pitchFamily="34" charset="0"/>
              <a:buChar char="•"/>
            </a:pPr>
            <a:r>
              <a:rPr lang="en-US" sz="2400" b="1" dirty="0">
                <a:latin typeface="Calibri" panose="020F0502020204030204" pitchFamily="34" charset="0"/>
                <a:cs typeface="Calibri" panose="020F0502020204030204" pitchFamily="34" charset="0"/>
              </a:rPr>
              <a:t>Attention</a:t>
            </a:r>
          </a:p>
          <a:p>
            <a:pPr marL="342900" indent="-342900">
              <a:buClr>
                <a:schemeClr val="accent1">
                  <a:lumMod val="60000"/>
                  <a:lumOff val="40000"/>
                </a:schemeClr>
              </a:buClr>
              <a:buFont typeface="Arial" panose="020B0604020202020204" pitchFamily="34" charset="0"/>
              <a:buChar char="•"/>
            </a:pPr>
            <a:r>
              <a:rPr lang="en-US" sz="2400" b="1" dirty="0">
                <a:latin typeface="Calibri" panose="020F0502020204030204" pitchFamily="34" charset="0"/>
                <a:cs typeface="Calibri" panose="020F0502020204030204" pitchFamily="34" charset="0"/>
              </a:rPr>
              <a:t>Comfort</a:t>
            </a:r>
          </a:p>
          <a:p>
            <a:pPr marL="342900" indent="-342900">
              <a:buClr>
                <a:schemeClr val="accent1">
                  <a:lumMod val="60000"/>
                  <a:lumOff val="40000"/>
                </a:schemeClr>
              </a:buClr>
              <a:buFont typeface="Arial" panose="020B0604020202020204" pitchFamily="34" charset="0"/>
              <a:buChar char="•"/>
            </a:pPr>
            <a:r>
              <a:rPr lang="en-US" sz="2400" b="1" dirty="0">
                <a:latin typeface="Calibri" panose="020F0502020204030204" pitchFamily="34" charset="0"/>
                <a:cs typeface="Calibri" panose="020F0502020204030204" pitchFamily="34" charset="0"/>
              </a:rPr>
              <a:t>Encouragement</a:t>
            </a:r>
          </a:p>
          <a:p>
            <a:pPr marL="342900" indent="-342900">
              <a:buClr>
                <a:schemeClr val="accent1">
                  <a:lumMod val="60000"/>
                  <a:lumOff val="40000"/>
                </a:schemeClr>
              </a:buClr>
              <a:buFont typeface="Arial" panose="020B0604020202020204" pitchFamily="34" charset="0"/>
              <a:buChar char="•"/>
            </a:pPr>
            <a:r>
              <a:rPr lang="en-US" sz="2400" b="1" dirty="0">
                <a:latin typeface="Calibri" panose="020F0502020204030204" pitchFamily="34" charset="0"/>
                <a:cs typeface="Calibri" panose="020F0502020204030204" pitchFamily="34" charset="0"/>
              </a:rPr>
              <a:t>Respect</a:t>
            </a:r>
          </a:p>
          <a:p>
            <a:pPr marL="342900" indent="-342900">
              <a:buClr>
                <a:schemeClr val="accent1">
                  <a:lumMod val="60000"/>
                  <a:lumOff val="40000"/>
                </a:schemeClr>
              </a:buClr>
              <a:buFont typeface="Arial" panose="020B0604020202020204" pitchFamily="34" charset="0"/>
              <a:buChar char="•"/>
            </a:pPr>
            <a:r>
              <a:rPr lang="en-US" sz="2400" b="1" dirty="0">
                <a:latin typeface="Calibri" panose="020F0502020204030204" pitchFamily="34" charset="0"/>
                <a:cs typeface="Calibri" panose="020F0502020204030204" pitchFamily="34" charset="0"/>
              </a:rPr>
              <a:t>Security</a:t>
            </a:r>
          </a:p>
          <a:p>
            <a:pPr marL="342900" indent="-342900">
              <a:buClr>
                <a:schemeClr val="accent1">
                  <a:lumMod val="60000"/>
                  <a:lumOff val="40000"/>
                </a:schemeClr>
              </a:buClr>
              <a:buFont typeface="Arial" panose="020B0604020202020204" pitchFamily="34" charset="0"/>
              <a:buChar char="•"/>
            </a:pPr>
            <a:r>
              <a:rPr lang="en-US" sz="2400" b="1" dirty="0">
                <a:latin typeface="Calibri" panose="020F0502020204030204" pitchFamily="34" charset="0"/>
                <a:cs typeface="Calibri" panose="020F0502020204030204" pitchFamily="34" charset="0"/>
              </a:rPr>
              <a:t>Support</a:t>
            </a:r>
            <a:endParaRPr lang="en-US" sz="1600" b="1"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381662A3-CCD4-48E1-AD4E-5E6ECA53EB36}"/>
              </a:ext>
            </a:extLst>
          </p:cNvPr>
          <p:cNvSpPr txBox="1"/>
          <p:nvPr/>
        </p:nvSpPr>
        <p:spPr>
          <a:xfrm>
            <a:off x="848624" y="5804587"/>
            <a:ext cx="6134100" cy="369332"/>
          </a:xfrm>
          <a:prstGeom prst="rect">
            <a:avLst/>
          </a:prstGeom>
          <a:noFill/>
        </p:spPr>
        <p:txBody>
          <a:bodyPr wrap="square">
            <a:spAutoFit/>
          </a:bodyPr>
          <a:lstStyle/>
          <a:p>
            <a:r>
              <a:rPr lang="en-US" b="1" dirty="0">
                <a:solidFill>
                  <a:schemeClr val="bg2"/>
                </a:solidFill>
                <a:latin typeface="Calibri" panose="020F0502020204030204" pitchFamily="34" charset="0"/>
                <a:ea typeface="Calibri" panose="020F0502020204030204" pitchFamily="34" charset="0"/>
                <a:cs typeface="Calibri" panose="020F0502020204030204" pitchFamily="34" charset="0"/>
              </a:rPr>
              <a:t>‘The Great Commandment Principle’; David Ferguson </a:t>
            </a:r>
            <a:endParaRPr lang="en-US" b="1" dirty="0">
              <a:solidFill>
                <a:schemeClr val="bg2"/>
              </a:solidFill>
            </a:endParaRPr>
          </a:p>
        </p:txBody>
      </p:sp>
      <p:sp>
        <p:nvSpPr>
          <p:cNvPr id="10" name="Slide Number Placeholder 7">
            <a:extLst>
              <a:ext uri="{FF2B5EF4-FFF2-40B4-BE49-F238E27FC236}">
                <a16:creationId xmlns:a16="http://schemas.microsoft.com/office/drawing/2014/main" id="{9A860403-FF0A-45BE-B7DC-19488A89CC3F}"/>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6</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238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1000"/>
                                        <p:tgtEl>
                                          <p:spTgt spid="3">
                                            <p:txEl>
                                              <p:pRg st="8" end="8"/>
                                            </p:txEl>
                                          </p:spTgt>
                                        </p:tgtEl>
                                      </p:cBhvr>
                                    </p:animEffect>
                                    <p:anim calcmode="lin" valueType="num">
                                      <p:cBhvr>
                                        <p:cTn id="4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1000"/>
                                        <p:tgtEl>
                                          <p:spTgt spid="3">
                                            <p:txEl>
                                              <p:pRg st="9" end="9"/>
                                            </p:txEl>
                                          </p:spTgt>
                                        </p:tgtEl>
                                      </p:cBhvr>
                                    </p:animEffect>
                                    <p:anim calcmode="lin" valueType="num">
                                      <p:cBhvr>
                                        <p:cTn id="4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1000"/>
                                        <p:tgtEl>
                                          <p:spTgt spid="3">
                                            <p:txEl>
                                              <p:pRg st="10" end="10"/>
                                            </p:txEl>
                                          </p:spTgt>
                                        </p:tgtEl>
                                      </p:cBhvr>
                                    </p:animEffect>
                                    <p:anim calcmode="lin" valueType="num">
                                      <p:cBhvr>
                                        <p:cTn id="5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 name="Image" descr="Image"/>
          <p:cNvPicPr>
            <a:picLocks noChangeAspect="1"/>
          </p:cNvPicPr>
          <p:nvPr/>
        </p:nvPicPr>
        <p:blipFill>
          <a:blip r:embed="rId2"/>
          <a:stretch>
            <a:fillRect/>
          </a:stretch>
        </p:blipFill>
        <p:spPr>
          <a:xfrm>
            <a:off x="807432" y="311675"/>
            <a:ext cx="6218520" cy="2002318"/>
          </a:xfrm>
          <a:prstGeom prst="rect">
            <a:avLst/>
          </a:prstGeom>
          <a:ln w="12700">
            <a:miter lim="400000"/>
          </a:ln>
        </p:spPr>
      </p:pic>
      <p:sp>
        <p:nvSpPr>
          <p:cNvPr id="260" name="His Protection…"/>
          <p:cNvSpPr txBox="1"/>
          <p:nvPr/>
        </p:nvSpPr>
        <p:spPr>
          <a:xfrm>
            <a:off x="1176893" y="2340573"/>
            <a:ext cx="2397580" cy="31443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marL="160729" indent="-160729">
              <a:buSzPct val="80000"/>
              <a:buBlip>
                <a:blip r:embed="rId3"/>
              </a:buBlip>
            </a:pPr>
            <a:endParaRPr sz="1266" dirty="0"/>
          </a:p>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sz="2000" b="1" dirty="0">
                <a:latin typeface="Calibri" panose="020F0502020204030204" pitchFamily="34" charset="0"/>
                <a:cs typeface="Calibri" panose="020F0502020204030204" pitchFamily="34" charset="0"/>
              </a:rPr>
              <a:t>His Protection</a:t>
            </a:r>
          </a:p>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sz="2000" b="1" dirty="0">
                <a:latin typeface="Calibri" panose="020F0502020204030204" pitchFamily="34" charset="0"/>
                <a:cs typeface="Calibri" panose="020F0502020204030204" pitchFamily="34" charset="0"/>
              </a:rPr>
              <a:t>His Character</a:t>
            </a:r>
          </a:p>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sz="2000" b="1" dirty="0">
                <a:latin typeface="Calibri" panose="020F0502020204030204" pitchFamily="34" charset="0"/>
                <a:cs typeface="Calibri" panose="020F0502020204030204" pitchFamily="34" charset="0"/>
              </a:rPr>
              <a:t>His Trustworthiness</a:t>
            </a:r>
          </a:p>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sz="2000" b="1" dirty="0">
                <a:latin typeface="Calibri" panose="020F0502020204030204" pitchFamily="34" charset="0"/>
                <a:cs typeface="Calibri" panose="020F0502020204030204" pitchFamily="34" charset="0"/>
              </a:rPr>
              <a:t>His Consistency </a:t>
            </a:r>
          </a:p>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sz="2000" b="1" dirty="0">
                <a:latin typeface="Calibri" panose="020F0502020204030204" pitchFamily="34" charset="0"/>
                <a:cs typeface="Calibri" panose="020F0502020204030204" pitchFamily="34" charset="0"/>
              </a:rPr>
              <a:t>His Grace</a:t>
            </a:r>
          </a:p>
          <a:p>
            <a:pPr marL="160729" indent="-160729">
              <a:buSzPct val="80000"/>
              <a:buBlip>
                <a:blip r:embed="rId3"/>
              </a:buBlip>
            </a:pPr>
            <a:endParaRPr sz="1266" dirty="0"/>
          </a:p>
          <a:p>
            <a:pPr algn="l"/>
            <a:endParaRPr sz="1266" dirty="0"/>
          </a:p>
        </p:txBody>
      </p:sp>
    </p:spTree>
    <p:extLst>
      <p:ext uri="{BB962C8B-B14F-4D97-AF65-F5344CB8AC3E}">
        <p14:creationId xmlns:p14="http://schemas.microsoft.com/office/powerpoint/2010/main" val="499831778"/>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 name="Image" descr="Image"/>
          <p:cNvPicPr>
            <a:picLocks noChangeAspect="1"/>
          </p:cNvPicPr>
          <p:nvPr/>
        </p:nvPicPr>
        <p:blipFill>
          <a:blip r:embed="rId2"/>
          <a:stretch>
            <a:fillRect/>
          </a:stretch>
        </p:blipFill>
        <p:spPr>
          <a:xfrm>
            <a:off x="838510" y="312068"/>
            <a:ext cx="6187441" cy="1908618"/>
          </a:xfrm>
          <a:prstGeom prst="rect">
            <a:avLst/>
          </a:prstGeom>
          <a:ln w="12700">
            <a:miter lim="400000"/>
          </a:ln>
        </p:spPr>
      </p:pic>
      <p:sp>
        <p:nvSpPr>
          <p:cNvPr id="264" name="His Commitment…"/>
          <p:cNvSpPr txBox="1"/>
          <p:nvPr/>
        </p:nvSpPr>
        <p:spPr>
          <a:xfrm>
            <a:off x="1224280" y="2548068"/>
            <a:ext cx="2455289" cy="21289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sz="2000" b="1" dirty="0">
                <a:latin typeface="Calibri" panose="020F0502020204030204" pitchFamily="34" charset="0"/>
                <a:cs typeface="Calibri" panose="020F0502020204030204" pitchFamily="34" charset="0"/>
              </a:rPr>
              <a:t>His Commitment</a:t>
            </a:r>
          </a:p>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sz="2000" b="1" dirty="0">
                <a:latin typeface="Calibri" panose="020F0502020204030204" pitchFamily="34" charset="0"/>
                <a:cs typeface="Calibri" panose="020F0502020204030204" pitchFamily="34" charset="0"/>
              </a:rPr>
              <a:t>His Trustworthiness </a:t>
            </a:r>
          </a:p>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sz="2000" b="1" dirty="0">
                <a:latin typeface="Calibri" panose="020F0502020204030204" pitchFamily="34" charset="0"/>
                <a:cs typeface="Calibri" panose="020F0502020204030204" pitchFamily="34" charset="0"/>
              </a:rPr>
              <a:t>His Love</a:t>
            </a:r>
          </a:p>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lang="en-US" sz="2000" b="1" dirty="0">
                <a:latin typeface="Calibri" panose="020F0502020204030204" pitchFamily="34" charset="0"/>
                <a:cs typeface="Calibri" panose="020F0502020204030204" pitchFamily="34" charset="0"/>
              </a:rPr>
              <a:t>His Grace</a:t>
            </a:r>
          </a:p>
          <a:p>
            <a:pPr algn="l"/>
            <a:endParaRPr sz="1266" dirty="0"/>
          </a:p>
        </p:txBody>
      </p:sp>
      <p:sp>
        <p:nvSpPr>
          <p:cNvPr id="9" name="TextBox 8">
            <a:extLst>
              <a:ext uri="{FF2B5EF4-FFF2-40B4-BE49-F238E27FC236}">
                <a16:creationId xmlns:a16="http://schemas.microsoft.com/office/drawing/2014/main" id="{A4023DD9-C3F9-43BC-B3E3-779ED0BAF239}"/>
              </a:ext>
            </a:extLst>
          </p:cNvPr>
          <p:cNvSpPr txBox="1"/>
          <p:nvPr/>
        </p:nvSpPr>
        <p:spPr>
          <a:xfrm>
            <a:off x="4142786" y="2547817"/>
            <a:ext cx="2817845" cy="1432187"/>
          </a:xfrm>
          <a:prstGeom prst="rect">
            <a:avLst/>
          </a:prstGeom>
          <a:noFill/>
        </p:spPr>
        <p:txBody>
          <a:bodyPr wrap="square">
            <a:spAutoFit/>
          </a:bodyPr>
          <a:lstStyle/>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lang="en-US" sz="2000" b="1" dirty="0">
                <a:latin typeface="Calibri" panose="020F0502020204030204" pitchFamily="34" charset="0"/>
                <a:cs typeface="Calibri" panose="020F0502020204030204" pitchFamily="34" charset="0"/>
              </a:rPr>
              <a:t>His Promises</a:t>
            </a:r>
          </a:p>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lang="en-US" sz="2000" b="1" dirty="0">
                <a:latin typeface="Calibri" panose="020F0502020204030204" pitchFamily="34" charset="0"/>
                <a:cs typeface="Calibri" panose="020F0502020204030204" pitchFamily="34" charset="0"/>
              </a:rPr>
              <a:t>His Honesty</a:t>
            </a:r>
          </a:p>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lang="en-US" sz="2000" b="1" dirty="0">
                <a:latin typeface="Calibri" panose="020F0502020204030204" pitchFamily="34" charset="0"/>
                <a:cs typeface="Calibri" panose="020F0502020204030204" pitchFamily="34" charset="0"/>
              </a:rPr>
              <a:t>His Grace</a:t>
            </a:r>
          </a:p>
        </p:txBody>
      </p:sp>
    </p:spTree>
    <p:extLst>
      <p:ext uri="{BB962C8B-B14F-4D97-AF65-F5344CB8AC3E}">
        <p14:creationId xmlns:p14="http://schemas.microsoft.com/office/powerpoint/2010/main" val="3564254418"/>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 name="Image" descr="Image"/>
          <p:cNvPicPr>
            <a:picLocks noChangeAspect="1"/>
          </p:cNvPicPr>
          <p:nvPr/>
        </p:nvPicPr>
        <p:blipFill>
          <a:blip r:embed="rId2"/>
          <a:stretch>
            <a:fillRect/>
          </a:stretch>
        </p:blipFill>
        <p:spPr>
          <a:xfrm>
            <a:off x="777584" y="314324"/>
            <a:ext cx="6220376" cy="1906362"/>
          </a:xfrm>
          <a:prstGeom prst="rect">
            <a:avLst/>
          </a:prstGeom>
          <a:ln w="12700">
            <a:miter lim="400000"/>
          </a:ln>
        </p:spPr>
      </p:pic>
      <p:sp>
        <p:nvSpPr>
          <p:cNvPr id="268" name="His Tenderness…"/>
          <p:cNvSpPr txBox="1"/>
          <p:nvPr/>
        </p:nvSpPr>
        <p:spPr>
          <a:xfrm>
            <a:off x="1161105" y="2468205"/>
            <a:ext cx="1891801" cy="2626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sz="2000" b="1" dirty="0">
                <a:latin typeface="Calibri" panose="020F0502020204030204" pitchFamily="34" charset="0"/>
                <a:cs typeface="Calibri" panose="020F0502020204030204" pitchFamily="34" charset="0"/>
              </a:rPr>
              <a:t>His Tenderness</a:t>
            </a:r>
          </a:p>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sz="2000" b="1" dirty="0">
                <a:latin typeface="Calibri" panose="020F0502020204030204" pitchFamily="34" charset="0"/>
                <a:cs typeface="Calibri" panose="020F0502020204030204" pitchFamily="34" charset="0"/>
              </a:rPr>
              <a:t>His Respect</a:t>
            </a:r>
          </a:p>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sz="2000" b="1" dirty="0">
                <a:latin typeface="Calibri" panose="020F0502020204030204" pitchFamily="34" charset="0"/>
                <a:cs typeface="Calibri" panose="020F0502020204030204" pitchFamily="34" charset="0"/>
              </a:rPr>
              <a:t>His Grace</a:t>
            </a:r>
          </a:p>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sz="2000" b="1" dirty="0">
                <a:latin typeface="Calibri" panose="020F0502020204030204" pitchFamily="34" charset="0"/>
                <a:cs typeface="Calibri" panose="020F0502020204030204" pitchFamily="34" charset="0"/>
              </a:rPr>
              <a:t>His Power</a:t>
            </a:r>
            <a:endParaRPr lang="en-US" sz="2000" b="1" dirty="0">
              <a:latin typeface="Calibri" panose="020F0502020204030204" pitchFamily="34" charset="0"/>
              <a:cs typeface="Calibri" panose="020F0502020204030204" pitchFamily="34" charset="0"/>
            </a:endParaRPr>
          </a:p>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a:p>
            <a:pPr algn="l"/>
            <a:endParaRPr sz="1266" dirty="0"/>
          </a:p>
        </p:txBody>
      </p:sp>
      <p:sp>
        <p:nvSpPr>
          <p:cNvPr id="7" name="TextBox 6">
            <a:extLst>
              <a:ext uri="{FF2B5EF4-FFF2-40B4-BE49-F238E27FC236}">
                <a16:creationId xmlns:a16="http://schemas.microsoft.com/office/drawing/2014/main" id="{425D9040-459A-425F-8B3B-96196AFF2ED3}"/>
              </a:ext>
            </a:extLst>
          </p:cNvPr>
          <p:cNvSpPr txBox="1"/>
          <p:nvPr/>
        </p:nvSpPr>
        <p:spPr>
          <a:xfrm>
            <a:off x="3592285" y="2491842"/>
            <a:ext cx="3153747" cy="1432187"/>
          </a:xfrm>
          <a:prstGeom prst="rect">
            <a:avLst/>
          </a:prstGeom>
          <a:noFill/>
        </p:spPr>
        <p:txBody>
          <a:bodyPr wrap="square">
            <a:spAutoFit/>
          </a:bodyPr>
          <a:lstStyle/>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lang="en-US" sz="2000" b="1" dirty="0">
                <a:latin typeface="Calibri" panose="020F0502020204030204" pitchFamily="34" charset="0"/>
                <a:cs typeface="Calibri" panose="020F0502020204030204" pitchFamily="34" charset="0"/>
              </a:rPr>
              <a:t>His Strength</a:t>
            </a:r>
          </a:p>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lang="en-US" sz="2000" b="1" dirty="0">
                <a:latin typeface="Calibri" panose="020F0502020204030204" pitchFamily="34" charset="0"/>
                <a:cs typeface="Calibri" panose="020F0502020204030204" pitchFamily="34" charset="0"/>
              </a:rPr>
              <a:t>His Forgiveness</a:t>
            </a:r>
          </a:p>
          <a:p>
            <a:pPr marL="228600" indent="-228600" defTabSz="914400">
              <a:lnSpc>
                <a:spcPct val="120000"/>
              </a:lnSpc>
              <a:spcBef>
                <a:spcPts val="1000"/>
              </a:spcBef>
              <a:buClr>
                <a:schemeClr val="accent1">
                  <a:lumMod val="60000"/>
                  <a:lumOff val="40000"/>
                </a:schemeClr>
              </a:buClr>
              <a:buSzPct val="160000"/>
              <a:buFont typeface="Arial" panose="020B0604020202020204" pitchFamily="34" charset="0"/>
              <a:buChar char="•"/>
            </a:pPr>
            <a:r>
              <a:rPr lang="en-US" sz="2000" b="1" dirty="0">
                <a:latin typeface="Calibri" panose="020F0502020204030204" pitchFamily="34" charset="0"/>
                <a:cs typeface="Calibri" panose="020F0502020204030204" pitchFamily="34" charset="0"/>
              </a:rPr>
              <a:t>His Acceptance</a:t>
            </a:r>
          </a:p>
        </p:txBody>
      </p:sp>
    </p:spTree>
    <p:extLst>
      <p:ext uri="{BB962C8B-B14F-4D97-AF65-F5344CB8AC3E}">
        <p14:creationId xmlns:p14="http://schemas.microsoft.com/office/powerpoint/2010/main" val="1268453578"/>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 name="Image" descr="Image"/>
          <p:cNvPicPr>
            <a:picLocks noChangeAspect="1"/>
          </p:cNvPicPr>
          <p:nvPr/>
        </p:nvPicPr>
        <p:blipFill>
          <a:blip r:embed="rId2"/>
          <a:stretch>
            <a:fillRect/>
          </a:stretch>
        </p:blipFill>
        <p:spPr>
          <a:xfrm>
            <a:off x="810935" y="268630"/>
            <a:ext cx="6243008" cy="1942725"/>
          </a:xfrm>
          <a:prstGeom prst="rect">
            <a:avLst/>
          </a:prstGeom>
          <a:ln w="12700">
            <a:miter lim="400000"/>
          </a:ln>
        </p:spPr>
      </p:pic>
      <p:sp>
        <p:nvSpPr>
          <p:cNvPr id="6" name="Text Placeholder 2">
            <a:extLst>
              <a:ext uri="{FF2B5EF4-FFF2-40B4-BE49-F238E27FC236}">
                <a16:creationId xmlns:a16="http://schemas.microsoft.com/office/drawing/2014/main" id="{702ABC12-A15B-49D2-8D94-06B3C500DD3C}"/>
              </a:ext>
            </a:extLst>
          </p:cNvPr>
          <p:cNvSpPr>
            <a:spLocks noGrp="1"/>
          </p:cNvSpPr>
          <p:nvPr>
            <p:ph type="body" idx="1"/>
          </p:nvPr>
        </p:nvSpPr>
        <p:spPr>
          <a:xfrm>
            <a:off x="1119674" y="2259340"/>
            <a:ext cx="10121630" cy="3311189"/>
          </a:xfrm>
        </p:spPr>
        <p:txBody>
          <a:bodyPr/>
          <a:lstStyle/>
          <a:p>
            <a:r>
              <a:rPr lang="en-US" b="1" cap="none" dirty="0">
                <a:latin typeface="Calibri" panose="020F0502020204030204" pitchFamily="34" charset="0"/>
                <a:cs typeface="Calibri" panose="020F0502020204030204" pitchFamily="34" charset="0"/>
              </a:rPr>
              <a:t>His Compassion</a:t>
            </a:r>
          </a:p>
          <a:p>
            <a:r>
              <a:rPr lang="en-US" b="1" cap="none" dirty="0">
                <a:latin typeface="Calibri" panose="020F0502020204030204" pitchFamily="34" charset="0"/>
                <a:cs typeface="Calibri" panose="020F0502020204030204" pitchFamily="34" charset="0"/>
              </a:rPr>
              <a:t>His Grace</a:t>
            </a:r>
          </a:p>
          <a:p>
            <a:r>
              <a:rPr lang="en-US" b="1" cap="none" dirty="0">
                <a:latin typeface="Calibri" panose="020F0502020204030204" pitchFamily="34" charset="0"/>
                <a:cs typeface="Calibri" panose="020F0502020204030204" pitchFamily="34" charset="0"/>
              </a:rPr>
              <a:t>His Consistency</a:t>
            </a:r>
          </a:p>
          <a:p>
            <a:r>
              <a:rPr lang="en-US" b="1" cap="none" dirty="0">
                <a:latin typeface="Calibri" panose="020F0502020204030204" pitchFamily="34" charset="0"/>
                <a:cs typeface="Calibri" panose="020F0502020204030204" pitchFamily="34" charset="0"/>
              </a:rPr>
              <a:t>His Humility</a:t>
            </a:r>
          </a:p>
          <a:p>
            <a:r>
              <a:rPr lang="en-US" b="1" cap="none" dirty="0">
                <a:latin typeface="Calibri" panose="020F0502020204030204" pitchFamily="34" charset="0"/>
                <a:cs typeface="Calibri" panose="020F0502020204030204" pitchFamily="34" charset="0"/>
              </a:rPr>
              <a:t>His contentment</a:t>
            </a:r>
          </a:p>
          <a:p>
            <a:endParaRPr lang="en-US" dirty="0"/>
          </a:p>
        </p:txBody>
      </p:sp>
      <p:pic>
        <p:nvPicPr>
          <p:cNvPr id="3" name="Picture 2">
            <a:extLst>
              <a:ext uri="{FF2B5EF4-FFF2-40B4-BE49-F238E27FC236}">
                <a16:creationId xmlns:a16="http://schemas.microsoft.com/office/drawing/2014/main" id="{34DBDB89-1710-41AF-B492-14C8B2B1C1BA}"/>
              </a:ext>
            </a:extLst>
          </p:cNvPr>
          <p:cNvPicPr>
            <a:picLocks noChangeAspect="1"/>
          </p:cNvPicPr>
          <p:nvPr/>
        </p:nvPicPr>
        <p:blipFill>
          <a:blip r:embed="rId3"/>
          <a:stretch>
            <a:fillRect/>
          </a:stretch>
        </p:blipFill>
        <p:spPr>
          <a:xfrm>
            <a:off x="792033" y="1483569"/>
            <a:ext cx="6271240" cy="684536"/>
          </a:xfrm>
          <a:prstGeom prst="rect">
            <a:avLst/>
          </a:prstGeom>
        </p:spPr>
      </p:pic>
    </p:spTree>
    <p:extLst>
      <p:ext uri="{BB962C8B-B14F-4D97-AF65-F5344CB8AC3E}">
        <p14:creationId xmlns:p14="http://schemas.microsoft.com/office/powerpoint/2010/main" val="3639840060"/>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52A20-968F-417A-B845-E7B4C5E0C752}"/>
              </a:ext>
            </a:extLst>
          </p:cNvPr>
          <p:cNvSpPr>
            <a:spLocks noGrp="1"/>
          </p:cNvSpPr>
          <p:nvPr>
            <p:ph type="title"/>
          </p:nvPr>
        </p:nvSpPr>
        <p:spPr>
          <a:xfrm>
            <a:off x="685801" y="2251363"/>
            <a:ext cx="9469581" cy="1151965"/>
          </a:xfrm>
        </p:spPr>
        <p:txBody>
          <a:bodyPr/>
          <a:lstStyle/>
          <a:p>
            <a:pPr algn="ctr"/>
            <a:r>
              <a:rPr lang="en-US" dirty="0">
                <a:latin typeface="Calibri" panose="020F0502020204030204" pitchFamily="34" charset="0"/>
                <a:cs typeface="Calibri" panose="020F0502020204030204" pitchFamily="34" charset="0"/>
              </a:rPr>
              <a:t>End</a:t>
            </a:r>
          </a:p>
        </p:txBody>
      </p:sp>
      <p:sp>
        <p:nvSpPr>
          <p:cNvPr id="7" name="Slide Number Placeholder 7">
            <a:extLst>
              <a:ext uri="{FF2B5EF4-FFF2-40B4-BE49-F238E27FC236}">
                <a16:creationId xmlns:a16="http://schemas.microsoft.com/office/drawing/2014/main" id="{CB2C903B-8D98-490A-833F-ED2811EE1FC6}"/>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64</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71934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CE7B3-F009-425D-8D21-A8E4BC5B7E99}"/>
              </a:ext>
            </a:extLst>
          </p:cNvPr>
          <p:cNvSpPr>
            <a:spLocks noGrp="1"/>
          </p:cNvSpPr>
          <p:nvPr>
            <p:ph type="ctrTitle"/>
          </p:nvPr>
        </p:nvSpPr>
        <p:spPr>
          <a:xfrm rot="21420000">
            <a:off x="891201" y="395237"/>
            <a:ext cx="9755187" cy="2766528"/>
          </a:xfrm>
        </p:spPr>
        <p:txBody>
          <a:bodyPr>
            <a:normAutofit fontScale="90000"/>
          </a:bodyPr>
          <a:lstStyle/>
          <a:p>
            <a:pPr marL="0" marR="0">
              <a:lnSpc>
                <a:spcPct val="107000"/>
              </a:lnSpc>
              <a:spcBef>
                <a:spcPts val="0"/>
              </a:spcBef>
              <a:spcAft>
                <a:spcPts val="80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Living </a:t>
            </a:r>
            <a:r>
              <a:rPr lang="en-US" sz="4400" b="1" dirty="0">
                <a:effectLst/>
                <a:latin typeface="Calibri" panose="020F0502020204030204" pitchFamily="34" charset="0"/>
                <a:ea typeface="Calibri" panose="020F0502020204030204" pitchFamily="34" charset="0"/>
                <a:cs typeface="Times New Roman" panose="02020603050405020304" pitchFamily="18" charset="0"/>
              </a:rPr>
              <a:t>Great Commandment Love </a:t>
            </a:r>
            <a:r>
              <a:rPr lang="en-US" sz="4400" dirty="0">
                <a:effectLst/>
                <a:latin typeface="Calibri" panose="020F0502020204030204" pitchFamily="34" charset="0"/>
                <a:ea typeface="Calibri" panose="020F0502020204030204" pitchFamily="34" charset="0"/>
                <a:cs typeface="Times New Roman" panose="02020603050405020304" pitchFamily="18" charset="0"/>
              </a:rPr>
              <a:t>in Our marriages and families</a:t>
            </a:r>
            <a:br>
              <a:rPr lang="en-US" sz="4000" b="1" dirty="0">
                <a:effectLst/>
                <a:latin typeface="Calibri" panose="020F0502020204030204" pitchFamily="34" charset="0"/>
                <a:ea typeface="Calibri" panose="020F0502020204030204" pitchFamily="34" charset="0"/>
                <a:cs typeface="Times New Roman" panose="02020603050405020304" pitchFamily="18" charset="0"/>
              </a:rPr>
            </a:br>
            <a:br>
              <a:rPr lang="en-US" sz="4000" b="1" dirty="0">
                <a:effectLst/>
                <a:latin typeface="Calibri" panose="020F0502020204030204" pitchFamily="34" charset="0"/>
                <a:ea typeface="Calibri" panose="020F0502020204030204" pitchFamily="34" charset="0"/>
                <a:cs typeface="Times New Roman" panose="02020603050405020304" pitchFamily="18" charset="0"/>
              </a:rPr>
            </a:br>
            <a:r>
              <a:rPr lang="en-US" sz="3200" b="1" dirty="0">
                <a:latin typeface="Calibri" panose="020F0502020204030204" pitchFamily="34" charset="0"/>
                <a:ea typeface="Calibri" panose="020F0502020204030204" pitchFamily="34" charset="0"/>
                <a:cs typeface="Times New Roman" panose="02020603050405020304" pitchFamily="18" charset="0"/>
              </a:rPr>
              <a:t>Workshop  –  Great commandment:</a:t>
            </a:r>
            <a:br>
              <a:rPr lang="en-US" sz="3200" b="1" dirty="0">
                <a:latin typeface="Calibri" panose="020F0502020204030204" pitchFamily="34" charset="0"/>
                <a:ea typeface="Calibri" panose="020F0502020204030204" pitchFamily="34" charset="0"/>
                <a:cs typeface="Times New Roman" panose="02020603050405020304" pitchFamily="18" charset="0"/>
              </a:rPr>
            </a:br>
            <a:r>
              <a:rPr lang="en-US" sz="3200" b="1" dirty="0">
                <a:latin typeface="Calibri" panose="020F0502020204030204" pitchFamily="34" charset="0"/>
                <a:ea typeface="Calibri" panose="020F0502020204030204" pitchFamily="34" charset="0"/>
                <a:cs typeface="Times New Roman" panose="02020603050405020304" pitchFamily="18" charset="0"/>
              </a:rPr>
              <a:t> Great Awakenings</a:t>
            </a:r>
            <a:endParaRPr lang="en-US" b="1" dirty="0"/>
          </a:p>
        </p:txBody>
      </p:sp>
      <p:sp>
        <p:nvSpPr>
          <p:cNvPr id="3" name="Subtitle 2">
            <a:extLst>
              <a:ext uri="{FF2B5EF4-FFF2-40B4-BE49-F238E27FC236}">
                <a16:creationId xmlns:a16="http://schemas.microsoft.com/office/drawing/2014/main" id="{8C87186C-3EFD-4471-9EAB-1FE0559975D3}"/>
              </a:ext>
            </a:extLst>
          </p:cNvPr>
          <p:cNvSpPr>
            <a:spLocks noGrp="1"/>
          </p:cNvSpPr>
          <p:nvPr>
            <p:ph type="subTitle" idx="1"/>
          </p:nvPr>
        </p:nvSpPr>
        <p:spPr/>
        <p:txBody>
          <a:bodyPr/>
          <a:lstStyle/>
          <a:p>
            <a:r>
              <a:rPr lang="en-US" sz="2400" b="1" dirty="0">
                <a:latin typeface="Calibri" panose="020F0502020204030204" pitchFamily="34" charset="0"/>
                <a:cs typeface="Calibri" panose="020F0502020204030204" pitchFamily="34" charset="0"/>
              </a:rPr>
              <a:t>Mo Ranch, June 13-18, 2021</a:t>
            </a:r>
          </a:p>
          <a:p>
            <a:r>
              <a:rPr lang="en-US" sz="2400" b="1" dirty="0">
                <a:latin typeface="Calibri" panose="020F0502020204030204" pitchFamily="34" charset="0"/>
                <a:cs typeface="Calibri" panose="020F0502020204030204" pitchFamily="34" charset="0"/>
              </a:rPr>
              <a:t>John &amp; Deborah moncrief</a:t>
            </a:r>
          </a:p>
        </p:txBody>
      </p:sp>
      <p:pic>
        <p:nvPicPr>
          <p:cNvPr id="4" name="Picture 3" descr="See the source image">
            <a:extLst>
              <a:ext uri="{FF2B5EF4-FFF2-40B4-BE49-F238E27FC236}">
                <a16:creationId xmlns:a16="http://schemas.microsoft.com/office/drawing/2014/main" id="{89BB8620-372A-4B6C-86AD-157B244504E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28176">
            <a:off x="-69664" y="2559189"/>
            <a:ext cx="3746470" cy="2200387"/>
          </a:xfrm>
          <a:prstGeom prst="rect">
            <a:avLst/>
          </a:prstGeom>
          <a:noFill/>
          <a:ln>
            <a:noFill/>
          </a:ln>
        </p:spPr>
      </p:pic>
    </p:spTree>
    <p:extLst>
      <p:ext uri="{BB962C8B-B14F-4D97-AF65-F5344CB8AC3E}">
        <p14:creationId xmlns:p14="http://schemas.microsoft.com/office/powerpoint/2010/main" val="33607900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E4B00-CA7E-4998-9813-7773F129784F}"/>
              </a:ext>
            </a:extLst>
          </p:cNvPr>
          <p:cNvSpPr>
            <a:spLocks noGrp="1"/>
          </p:cNvSpPr>
          <p:nvPr>
            <p:ph type="title"/>
          </p:nvPr>
        </p:nvSpPr>
        <p:spPr>
          <a:xfrm>
            <a:off x="609601" y="276225"/>
            <a:ext cx="10396882" cy="1151965"/>
          </a:xfrm>
        </p:spPr>
        <p:txBody>
          <a:bodyPr>
            <a:normAutofit fontScale="90000"/>
          </a:bodyPr>
          <a:lstStyle/>
          <a:p>
            <a:r>
              <a:rPr lang="en-US" sz="4000" b="1" dirty="0">
                <a:latin typeface="Calibri" panose="020F0502020204030204" pitchFamily="34" charset="0"/>
                <a:ea typeface="Calibri" panose="020F0502020204030204" pitchFamily="34" charset="0"/>
                <a:cs typeface="Calibri" panose="020F0502020204030204" pitchFamily="34" charset="0"/>
              </a:rPr>
              <a:t>Signs of Great Commandment Love (GCL)</a:t>
            </a:r>
            <a:br>
              <a:rPr lang="en-US" sz="66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7559331-2F1E-40C0-A24C-259FA0244918}"/>
              </a:ext>
            </a:extLst>
          </p:cNvPr>
          <p:cNvSpPr>
            <a:spLocks noGrp="1"/>
          </p:cNvSpPr>
          <p:nvPr>
            <p:ph idx="1"/>
          </p:nvPr>
        </p:nvSpPr>
        <p:spPr>
          <a:xfrm>
            <a:off x="638174" y="923024"/>
            <a:ext cx="8486775" cy="4739644"/>
          </a:xfrm>
        </p:spPr>
        <p:txBody>
          <a:bodyPr>
            <a:normAutofit/>
          </a:bodyPr>
          <a:lstStyle/>
          <a:p>
            <a:pPr marL="342900" marR="0" lvl="0" indent="-342900">
              <a:lnSpc>
                <a:spcPct val="105000"/>
              </a:lnSpc>
              <a:spcBef>
                <a:spcPts val="0"/>
              </a:spcBef>
              <a:spcAft>
                <a:spcPts val="0"/>
              </a:spcAft>
              <a:buSzPct val="100000"/>
              <a:buFont typeface="+mj-lt"/>
              <a:buAutoNum type="arabicPeriod"/>
            </a:pPr>
            <a:r>
              <a:rPr lang="en-US" sz="2400" b="1" cap="none" dirty="0">
                <a:effectLst/>
                <a:latin typeface="Calibri" panose="020F0502020204030204" pitchFamily="34" charset="0"/>
                <a:ea typeface="Times New Roman" panose="02020603050405020304" pitchFamily="18" charset="0"/>
                <a:cs typeface="Calibri" panose="020F0502020204030204" pitchFamily="34" charset="0"/>
              </a:rPr>
              <a:t>GCL gives priority to relationships    </a:t>
            </a:r>
            <a:endParaRPr lang="en-US" sz="2400" b="1" cap="none"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5000"/>
              </a:lnSpc>
              <a:spcBef>
                <a:spcPts val="0"/>
              </a:spcBef>
              <a:buSzPct val="100000"/>
            </a:pPr>
            <a:r>
              <a:rPr lang="en-US" sz="2000" b="1" cap="none" spc="-15"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Focus on relationships, not tasks</a:t>
            </a:r>
            <a:endParaRPr lang="en-US" sz="2000" b="1" cap="none"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5000"/>
              </a:lnSpc>
              <a:spcBef>
                <a:spcPts val="0"/>
              </a:spcBef>
              <a:buSzPct val="100000"/>
            </a:pPr>
            <a:r>
              <a:rPr lang="en-US" sz="2000" b="1" cap="none" spc="-15"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Love God, love others and love self</a:t>
            </a:r>
            <a:endParaRPr lang="en-US" sz="2000" b="1" cap="none"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5000"/>
              </a:lnSpc>
              <a:spcBef>
                <a:spcPts val="0"/>
              </a:spcBef>
              <a:spcAft>
                <a:spcPts val="0"/>
              </a:spcAft>
              <a:buSzPct val="100000"/>
              <a:buFont typeface="+mj-lt"/>
              <a:buAutoNum type="arabicPeriod"/>
            </a:pPr>
            <a:r>
              <a:rPr lang="en-US" sz="2400" b="1" cap="none" dirty="0">
                <a:effectLst/>
                <a:latin typeface="Calibri" panose="020F0502020204030204" pitchFamily="34" charset="0"/>
                <a:ea typeface="Times New Roman" panose="02020603050405020304" pitchFamily="18" charset="0"/>
                <a:cs typeface="Calibri" panose="020F0502020204030204" pitchFamily="34" charset="0"/>
              </a:rPr>
              <a:t>GCL meets </a:t>
            </a:r>
            <a:r>
              <a:rPr lang="en-US" sz="2400" b="1" i="1" cap="none" dirty="0">
                <a:effectLst/>
                <a:latin typeface="Calibri" panose="020F0502020204030204" pitchFamily="34" charset="0"/>
                <a:ea typeface="Times New Roman" panose="02020603050405020304" pitchFamily="18" charset="0"/>
                <a:cs typeface="Calibri" panose="020F0502020204030204" pitchFamily="34" charset="0"/>
              </a:rPr>
              <a:t>relational</a:t>
            </a:r>
            <a:r>
              <a:rPr lang="en-US" sz="2400" b="1" cap="none" dirty="0">
                <a:effectLst/>
                <a:latin typeface="Calibri" panose="020F0502020204030204" pitchFamily="34" charset="0"/>
                <a:ea typeface="Times New Roman" panose="02020603050405020304" pitchFamily="18" charset="0"/>
                <a:cs typeface="Calibri" panose="020F0502020204030204" pitchFamily="34" charset="0"/>
              </a:rPr>
              <a:t> needs  </a:t>
            </a:r>
            <a:r>
              <a:rPr lang="en-US" sz="2200" b="1" cap="none" dirty="0">
                <a:effectLst/>
                <a:latin typeface="Calibri" panose="020F0502020204030204" pitchFamily="34" charset="0"/>
                <a:ea typeface="Times New Roman" panose="02020603050405020304" pitchFamily="18" charset="0"/>
                <a:cs typeface="Calibri" panose="020F0502020204030204" pitchFamily="34" charset="0"/>
              </a:rPr>
              <a:t>- involves </a:t>
            </a:r>
            <a:r>
              <a:rPr lang="en-US" sz="2200" b="1" cap="none" dirty="0">
                <a:solidFill>
                  <a:schemeClr val="accent3"/>
                </a:solidFill>
                <a:effectLst/>
                <a:latin typeface="Calibri" panose="020F0502020204030204" pitchFamily="34" charset="0"/>
                <a:ea typeface="Times New Roman" panose="02020603050405020304" pitchFamily="18" charset="0"/>
                <a:cs typeface="Calibri" panose="020F0502020204030204" pitchFamily="34" charset="0"/>
              </a:rPr>
              <a:t>God</a:t>
            </a:r>
            <a:r>
              <a:rPr lang="en-US" sz="2200" b="1" cap="none" dirty="0">
                <a:effectLst/>
                <a:latin typeface="Calibri" panose="020F0502020204030204" pitchFamily="34" charset="0"/>
                <a:ea typeface="Times New Roman" panose="02020603050405020304" pitchFamily="18" charset="0"/>
                <a:cs typeface="Calibri" panose="020F0502020204030204" pitchFamily="34" charset="0"/>
              </a:rPr>
              <a:t>,</a:t>
            </a:r>
            <a:r>
              <a:rPr lang="en-US" sz="2200" b="1" cap="non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200" b="1" cap="none"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others</a:t>
            </a:r>
            <a:r>
              <a:rPr lang="en-US" sz="2200" b="1" cap="none" dirty="0">
                <a:effectLst/>
                <a:latin typeface="Calibri" panose="020F0502020204030204" pitchFamily="34" charset="0"/>
                <a:ea typeface="Times New Roman" panose="02020603050405020304" pitchFamily="18" charset="0"/>
                <a:cs typeface="Calibri" panose="020F0502020204030204" pitchFamily="34" charset="0"/>
              </a:rPr>
              <a:t>,</a:t>
            </a:r>
            <a:r>
              <a:rPr lang="en-US" sz="2200" b="1" cap="non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200" b="1" cap="none"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self</a:t>
            </a:r>
          </a:p>
          <a:p>
            <a:pPr lvl="1">
              <a:lnSpc>
                <a:spcPct val="105000"/>
              </a:lnSpc>
              <a:spcBef>
                <a:spcPts val="0"/>
              </a:spcBef>
              <a:buSzPct val="100000"/>
            </a:pPr>
            <a:r>
              <a:rPr lang="en-US" sz="2000" b="1" cap="none" spc="-15" dirty="0">
                <a:solidFill>
                  <a:schemeClr val="accent3"/>
                </a:solidFill>
                <a:latin typeface="Calibri" panose="020F0502020204030204" pitchFamily="34" charset="0"/>
                <a:cs typeface="Calibri" panose="020F0502020204030204" pitchFamily="34" charset="0"/>
              </a:rPr>
              <a:t>God</a:t>
            </a:r>
            <a:r>
              <a:rPr lang="en-US" sz="2000" b="1" cap="none" spc="-15" dirty="0">
                <a:solidFill>
                  <a:srgbClr val="FF0000"/>
                </a:solidFill>
                <a:latin typeface="Calibri" panose="020F0502020204030204" pitchFamily="34" charset="0"/>
                <a:cs typeface="Calibri" panose="020F0502020204030204" pitchFamily="34" charset="0"/>
              </a:rPr>
              <a:t> </a:t>
            </a:r>
            <a:r>
              <a:rPr lang="en-US" sz="2000" b="1" cap="none" spc="-15" dirty="0">
                <a:solidFill>
                  <a:schemeClr val="tx1">
                    <a:lumMod val="65000"/>
                    <a:lumOff val="35000"/>
                  </a:schemeClr>
                </a:solidFill>
                <a:latin typeface="Calibri" panose="020F0502020204030204" pitchFamily="34" charset="0"/>
                <a:cs typeface="Calibri" panose="020F0502020204030204" pitchFamily="34" charset="0"/>
              </a:rPr>
              <a:t>will meet all your needs according to His glorious riches </a:t>
            </a:r>
            <a:r>
              <a:rPr lang="en-US" b="1" cap="none" spc="-15" dirty="0">
                <a:solidFill>
                  <a:schemeClr val="tx1">
                    <a:lumMod val="65000"/>
                    <a:lumOff val="35000"/>
                  </a:schemeClr>
                </a:solidFill>
                <a:latin typeface="Calibri" panose="020F0502020204030204" pitchFamily="34" charset="0"/>
                <a:cs typeface="Calibri" panose="020F0502020204030204" pitchFamily="34" charset="0"/>
              </a:rPr>
              <a:t>– Phil 4:19</a:t>
            </a:r>
          </a:p>
          <a:p>
            <a:pPr lvl="1">
              <a:lnSpc>
                <a:spcPct val="105000"/>
              </a:lnSpc>
              <a:spcBef>
                <a:spcPts val="0"/>
              </a:spcBef>
              <a:buSzPct val="100000"/>
            </a:pPr>
            <a:r>
              <a:rPr lang="en-US" sz="2000" b="1" cap="none" spc="-15" dirty="0">
                <a:solidFill>
                  <a:schemeClr val="tx1">
                    <a:lumMod val="65000"/>
                    <a:lumOff val="35000"/>
                  </a:schemeClr>
                </a:solidFill>
                <a:latin typeface="Calibri" panose="020F0502020204030204" pitchFamily="34" charset="0"/>
                <a:cs typeface="Calibri" panose="020F0502020204030204" pitchFamily="34" charset="0"/>
              </a:rPr>
              <a:t>Show love to </a:t>
            </a:r>
            <a:r>
              <a:rPr lang="en-US" sz="2000" b="1" cap="none" spc="-15" dirty="0">
                <a:solidFill>
                  <a:schemeClr val="accent1"/>
                </a:solidFill>
                <a:latin typeface="Calibri" panose="020F0502020204030204" pitchFamily="34" charset="0"/>
                <a:cs typeface="Calibri" panose="020F0502020204030204" pitchFamily="34" charset="0"/>
              </a:rPr>
              <a:t>spouse/others </a:t>
            </a:r>
            <a:r>
              <a:rPr lang="en-US" sz="2000" b="1" cap="none" spc="-15" dirty="0">
                <a:solidFill>
                  <a:schemeClr val="tx1">
                    <a:lumMod val="65000"/>
                    <a:lumOff val="35000"/>
                  </a:schemeClr>
                </a:solidFill>
                <a:latin typeface="Calibri" panose="020F0502020204030204" pitchFamily="34" charset="0"/>
                <a:cs typeface="Calibri" panose="020F0502020204030204" pitchFamily="34" charset="0"/>
              </a:rPr>
              <a:t>by meeting their needs </a:t>
            </a:r>
          </a:p>
          <a:p>
            <a:pPr lvl="1">
              <a:lnSpc>
                <a:spcPct val="105000"/>
              </a:lnSpc>
              <a:spcBef>
                <a:spcPts val="0"/>
              </a:spcBef>
              <a:buSzPct val="100000"/>
            </a:pPr>
            <a:r>
              <a:rPr lang="en-US" sz="2000" b="1" cap="none" spc="-15" dirty="0">
                <a:solidFill>
                  <a:schemeClr val="tx1">
                    <a:lumMod val="65000"/>
                    <a:lumOff val="35000"/>
                  </a:schemeClr>
                </a:solidFill>
                <a:latin typeface="Calibri" panose="020F0502020204030204" pitchFamily="34" charset="0"/>
                <a:cs typeface="Calibri" panose="020F0502020204030204" pitchFamily="34" charset="0"/>
              </a:rPr>
              <a:t>My spouse/others show love by meeting </a:t>
            </a:r>
            <a:r>
              <a:rPr lang="en-US" sz="2000" b="1" i="1" cap="none" spc="-15" dirty="0">
                <a:solidFill>
                  <a:schemeClr val="accent6"/>
                </a:solidFill>
                <a:latin typeface="Calibri" panose="020F0502020204030204" pitchFamily="34" charset="0"/>
                <a:cs typeface="Calibri" panose="020F0502020204030204" pitchFamily="34" charset="0"/>
              </a:rPr>
              <a:t>my</a:t>
            </a:r>
            <a:r>
              <a:rPr lang="en-US" sz="2000" b="1" cap="none" spc="-15" dirty="0">
                <a:latin typeface="Calibri" panose="020F0502020204030204" pitchFamily="34" charset="0"/>
                <a:cs typeface="Calibri" panose="020F0502020204030204" pitchFamily="34" charset="0"/>
              </a:rPr>
              <a:t> </a:t>
            </a:r>
            <a:r>
              <a:rPr lang="en-US" sz="2000" b="1" cap="none" spc="-15" dirty="0">
                <a:solidFill>
                  <a:schemeClr val="tx1">
                    <a:lumMod val="65000"/>
                    <a:lumOff val="35000"/>
                  </a:schemeClr>
                </a:solidFill>
                <a:latin typeface="Calibri" panose="020F0502020204030204" pitchFamily="34" charset="0"/>
                <a:cs typeface="Calibri" panose="020F0502020204030204" pitchFamily="34" charset="0"/>
              </a:rPr>
              <a:t>needs</a:t>
            </a:r>
          </a:p>
          <a:p>
            <a:pPr marL="342900" marR="0" lvl="0" indent="-342900">
              <a:lnSpc>
                <a:spcPct val="105000"/>
              </a:lnSpc>
              <a:spcBef>
                <a:spcPts val="0"/>
              </a:spcBef>
              <a:spcAft>
                <a:spcPts val="0"/>
              </a:spcAft>
              <a:buSzPct val="100000"/>
              <a:buFont typeface="+mj-lt"/>
              <a:buAutoNum type="arabicPeriod"/>
            </a:pPr>
            <a:r>
              <a:rPr lang="en-US" sz="2400" b="1" cap="none" dirty="0">
                <a:effectLst/>
                <a:latin typeface="Calibri" panose="020F0502020204030204" pitchFamily="34" charset="0"/>
                <a:ea typeface="Times New Roman" panose="02020603050405020304" pitchFamily="18" charset="0"/>
                <a:cs typeface="Calibri" panose="020F0502020204030204" pitchFamily="34" charset="0"/>
              </a:rPr>
              <a:t>GCL gives first    </a:t>
            </a:r>
            <a:endParaRPr lang="en-US" sz="2400" b="1" cap="none"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5000"/>
              </a:lnSpc>
              <a:spcBef>
                <a:spcPts val="0"/>
              </a:spcBef>
              <a:buSzPct val="100000"/>
            </a:pPr>
            <a:r>
              <a:rPr lang="en-US" sz="2000" b="1" cap="none" spc="-15" dirty="0">
                <a:solidFill>
                  <a:schemeClr val="tx1">
                    <a:lumMod val="65000"/>
                    <a:lumOff val="35000"/>
                  </a:schemeClr>
                </a:solidFill>
                <a:latin typeface="Calibri" panose="020F0502020204030204" pitchFamily="34" charset="0"/>
                <a:cs typeface="Calibri" panose="020F0502020204030204" pitchFamily="34" charset="0"/>
              </a:rPr>
              <a:t>Give to one another, out of reverence for Christ </a:t>
            </a:r>
            <a:r>
              <a:rPr lang="en-US" b="1" cap="none" spc="-15" dirty="0">
                <a:solidFill>
                  <a:schemeClr val="tx1">
                    <a:lumMod val="65000"/>
                    <a:lumOff val="35000"/>
                  </a:schemeClr>
                </a:solidFill>
                <a:latin typeface="Calibri" panose="020F0502020204030204" pitchFamily="34" charset="0"/>
                <a:cs typeface="Calibri" panose="020F0502020204030204" pitchFamily="34" charset="0"/>
              </a:rPr>
              <a:t>– </a:t>
            </a:r>
            <a:r>
              <a:rPr lang="en-US" cap="none" spc="-15" dirty="0">
                <a:solidFill>
                  <a:schemeClr val="tx1">
                    <a:lumMod val="65000"/>
                    <a:lumOff val="35000"/>
                  </a:schemeClr>
                </a:solidFill>
                <a:latin typeface="Calibri" panose="020F0502020204030204" pitchFamily="34" charset="0"/>
                <a:cs typeface="Calibri" panose="020F0502020204030204" pitchFamily="34" charset="0"/>
              </a:rPr>
              <a:t>Eph 5: 21  </a:t>
            </a:r>
          </a:p>
          <a:p>
            <a:pPr lvl="1">
              <a:lnSpc>
                <a:spcPct val="105000"/>
              </a:lnSpc>
              <a:spcBef>
                <a:spcPts val="0"/>
              </a:spcBef>
              <a:buSzPct val="100000"/>
            </a:pPr>
            <a:r>
              <a:rPr lang="en-US" sz="2000" b="1" cap="none" spc="-15" dirty="0">
                <a:solidFill>
                  <a:schemeClr val="tx1">
                    <a:lumMod val="65000"/>
                    <a:lumOff val="35000"/>
                  </a:schemeClr>
                </a:solidFill>
                <a:latin typeface="Calibri" panose="020F0502020204030204" pitchFamily="34" charset="0"/>
                <a:cs typeface="Calibri" panose="020F0502020204030204" pitchFamily="34" charset="0"/>
              </a:rPr>
              <a:t>Honor one another above yourselves </a:t>
            </a:r>
            <a:r>
              <a:rPr lang="en-US" b="1" cap="none" spc="-15" dirty="0">
                <a:solidFill>
                  <a:schemeClr val="tx1">
                    <a:lumMod val="65000"/>
                    <a:lumOff val="35000"/>
                  </a:schemeClr>
                </a:solidFill>
                <a:latin typeface="Calibri" panose="020F0502020204030204" pitchFamily="34" charset="0"/>
                <a:cs typeface="Calibri" panose="020F0502020204030204" pitchFamily="34" charset="0"/>
              </a:rPr>
              <a:t>– </a:t>
            </a:r>
            <a:r>
              <a:rPr lang="en-US" cap="none" spc="-15" dirty="0">
                <a:solidFill>
                  <a:schemeClr val="tx1">
                    <a:lumMod val="65000"/>
                    <a:lumOff val="35000"/>
                  </a:schemeClr>
                </a:solidFill>
                <a:latin typeface="Calibri" panose="020F0502020204030204" pitchFamily="34" charset="0"/>
                <a:cs typeface="Calibri" panose="020F0502020204030204" pitchFamily="34" charset="0"/>
              </a:rPr>
              <a:t>Rom 12: 10</a:t>
            </a:r>
            <a:endParaRPr lang="en-US" sz="2000" cap="none" spc="-15" dirty="0">
              <a:solidFill>
                <a:schemeClr val="tx1">
                  <a:lumMod val="65000"/>
                  <a:lumOff val="35000"/>
                </a:schemeClr>
              </a:solidFill>
              <a:latin typeface="Calibri" panose="020F0502020204030204" pitchFamily="34" charset="0"/>
              <a:cs typeface="Calibri" panose="020F0502020204030204" pitchFamily="34" charset="0"/>
            </a:endParaRPr>
          </a:p>
          <a:p>
            <a:pPr lvl="1">
              <a:lnSpc>
                <a:spcPct val="105000"/>
              </a:lnSpc>
              <a:spcBef>
                <a:spcPts val="0"/>
              </a:spcBef>
              <a:buSzPct val="100000"/>
            </a:pPr>
            <a:r>
              <a:rPr lang="en-US" sz="2000" b="1" cap="none" spc="-15" dirty="0">
                <a:solidFill>
                  <a:schemeClr val="tx1">
                    <a:lumMod val="65000"/>
                    <a:lumOff val="35000"/>
                  </a:schemeClr>
                </a:solidFill>
                <a:latin typeface="Calibri" panose="020F0502020204030204" pitchFamily="34" charset="0"/>
                <a:cs typeface="Calibri" panose="020F0502020204030204" pitchFamily="34" charset="0"/>
              </a:rPr>
              <a:t>God- &amp; other-centered; Not self-focused (essence of sin)</a:t>
            </a:r>
          </a:p>
          <a:p>
            <a:endParaRPr lang="en-US" dirty="0"/>
          </a:p>
        </p:txBody>
      </p:sp>
      <p:sp>
        <p:nvSpPr>
          <p:cNvPr id="7" name="TextBox 6">
            <a:extLst>
              <a:ext uri="{FF2B5EF4-FFF2-40B4-BE49-F238E27FC236}">
                <a16:creationId xmlns:a16="http://schemas.microsoft.com/office/drawing/2014/main" id="{FDDF6A3E-E0BF-4B2D-B5C1-8B15442390BA}"/>
              </a:ext>
            </a:extLst>
          </p:cNvPr>
          <p:cNvSpPr txBox="1"/>
          <p:nvPr/>
        </p:nvSpPr>
        <p:spPr>
          <a:xfrm>
            <a:off x="8784189" y="955555"/>
            <a:ext cx="2562225" cy="4154984"/>
          </a:xfrm>
          <a:prstGeom prst="rect">
            <a:avLst/>
          </a:prstGeom>
          <a:noFill/>
        </p:spPr>
        <p:txBody>
          <a:bodyPr wrap="square" rtlCol="0">
            <a:spAutoFit/>
          </a:bodyPr>
          <a:lstStyle/>
          <a:p>
            <a:r>
              <a:rPr lang="en-US" sz="2400" b="1" u="sng" dirty="0">
                <a:latin typeface="Calibri" panose="020F0502020204030204" pitchFamily="34" charset="0"/>
                <a:cs typeface="Calibri" panose="020F0502020204030204" pitchFamily="34" charset="0"/>
              </a:rPr>
              <a:t>Relational Needs</a:t>
            </a:r>
          </a:p>
          <a:p>
            <a:pPr marL="342900" indent="-342900">
              <a:buClr>
                <a:schemeClr val="accent1">
                  <a:lumMod val="60000"/>
                  <a:lumOff val="40000"/>
                </a:schemeClr>
              </a:buClr>
              <a:buFont typeface="Arial" panose="020B0604020202020204" pitchFamily="34" charset="0"/>
              <a:buChar char="•"/>
            </a:pPr>
            <a:r>
              <a:rPr lang="en-US" sz="2400" b="1" dirty="0">
                <a:latin typeface="Calibri" panose="020F0502020204030204" pitchFamily="34" charset="0"/>
                <a:cs typeface="Calibri" panose="020F0502020204030204" pitchFamily="34" charset="0"/>
              </a:rPr>
              <a:t>Acceptance</a:t>
            </a:r>
          </a:p>
          <a:p>
            <a:pPr marL="342900" indent="-342900">
              <a:buClr>
                <a:schemeClr val="accent1">
                  <a:lumMod val="60000"/>
                  <a:lumOff val="40000"/>
                </a:schemeClr>
              </a:buClr>
              <a:buFont typeface="Arial" panose="020B0604020202020204" pitchFamily="34" charset="0"/>
              <a:buChar char="•"/>
            </a:pPr>
            <a:r>
              <a:rPr lang="en-US" sz="2400" b="1" dirty="0">
                <a:latin typeface="Calibri" panose="020F0502020204030204" pitchFamily="34" charset="0"/>
                <a:cs typeface="Calibri" panose="020F0502020204030204" pitchFamily="34" charset="0"/>
              </a:rPr>
              <a:t>Affection</a:t>
            </a:r>
          </a:p>
          <a:p>
            <a:pPr marL="342900" indent="-342900">
              <a:buClr>
                <a:schemeClr val="accent1">
                  <a:lumMod val="60000"/>
                  <a:lumOff val="40000"/>
                </a:schemeClr>
              </a:buClr>
              <a:buFont typeface="Arial" panose="020B0604020202020204" pitchFamily="34" charset="0"/>
              <a:buChar char="•"/>
            </a:pPr>
            <a:r>
              <a:rPr lang="en-US" sz="2400" b="1" dirty="0">
                <a:latin typeface="Calibri" panose="020F0502020204030204" pitchFamily="34" charset="0"/>
                <a:cs typeface="Calibri" panose="020F0502020204030204" pitchFamily="34" charset="0"/>
              </a:rPr>
              <a:t>Appreciation</a:t>
            </a:r>
          </a:p>
          <a:p>
            <a:pPr marL="342900" indent="-342900">
              <a:buClr>
                <a:schemeClr val="accent1">
                  <a:lumMod val="60000"/>
                  <a:lumOff val="40000"/>
                </a:schemeClr>
              </a:buClr>
              <a:buFont typeface="Arial" panose="020B0604020202020204" pitchFamily="34" charset="0"/>
              <a:buChar char="•"/>
            </a:pPr>
            <a:r>
              <a:rPr lang="en-US" sz="2400" b="1" dirty="0">
                <a:latin typeface="Calibri" panose="020F0502020204030204" pitchFamily="34" charset="0"/>
                <a:cs typeface="Calibri" panose="020F0502020204030204" pitchFamily="34" charset="0"/>
              </a:rPr>
              <a:t>Approval</a:t>
            </a:r>
          </a:p>
          <a:p>
            <a:pPr marL="342900" indent="-342900">
              <a:buClr>
                <a:schemeClr val="accent1">
                  <a:lumMod val="60000"/>
                  <a:lumOff val="40000"/>
                </a:schemeClr>
              </a:buClr>
              <a:buFont typeface="Arial" panose="020B0604020202020204" pitchFamily="34" charset="0"/>
              <a:buChar char="•"/>
            </a:pPr>
            <a:r>
              <a:rPr lang="en-US" sz="2400" b="1" dirty="0">
                <a:latin typeface="Calibri" panose="020F0502020204030204" pitchFamily="34" charset="0"/>
                <a:cs typeface="Calibri" panose="020F0502020204030204" pitchFamily="34" charset="0"/>
              </a:rPr>
              <a:t>Attention</a:t>
            </a:r>
          </a:p>
          <a:p>
            <a:pPr marL="342900" indent="-342900">
              <a:buClr>
                <a:schemeClr val="accent1">
                  <a:lumMod val="60000"/>
                  <a:lumOff val="40000"/>
                </a:schemeClr>
              </a:buClr>
              <a:buFont typeface="Arial" panose="020B0604020202020204" pitchFamily="34" charset="0"/>
              <a:buChar char="•"/>
            </a:pPr>
            <a:r>
              <a:rPr lang="en-US" sz="2400" b="1" dirty="0">
                <a:latin typeface="Calibri" panose="020F0502020204030204" pitchFamily="34" charset="0"/>
                <a:cs typeface="Calibri" panose="020F0502020204030204" pitchFamily="34" charset="0"/>
              </a:rPr>
              <a:t>Comfort</a:t>
            </a:r>
          </a:p>
          <a:p>
            <a:pPr marL="342900" indent="-342900">
              <a:buClr>
                <a:schemeClr val="accent1">
                  <a:lumMod val="60000"/>
                  <a:lumOff val="40000"/>
                </a:schemeClr>
              </a:buClr>
              <a:buFont typeface="Arial" panose="020B0604020202020204" pitchFamily="34" charset="0"/>
              <a:buChar char="•"/>
            </a:pPr>
            <a:r>
              <a:rPr lang="en-US" sz="2400" b="1" dirty="0">
                <a:latin typeface="Calibri" panose="020F0502020204030204" pitchFamily="34" charset="0"/>
                <a:cs typeface="Calibri" panose="020F0502020204030204" pitchFamily="34" charset="0"/>
              </a:rPr>
              <a:t>Encouragement</a:t>
            </a:r>
          </a:p>
          <a:p>
            <a:pPr marL="342900" indent="-342900">
              <a:buClr>
                <a:schemeClr val="accent1">
                  <a:lumMod val="60000"/>
                  <a:lumOff val="40000"/>
                </a:schemeClr>
              </a:buClr>
              <a:buFont typeface="Arial" panose="020B0604020202020204" pitchFamily="34" charset="0"/>
              <a:buChar char="•"/>
            </a:pPr>
            <a:r>
              <a:rPr lang="en-US" sz="2400" b="1" dirty="0">
                <a:latin typeface="Calibri" panose="020F0502020204030204" pitchFamily="34" charset="0"/>
                <a:cs typeface="Calibri" panose="020F0502020204030204" pitchFamily="34" charset="0"/>
              </a:rPr>
              <a:t>Respect</a:t>
            </a:r>
          </a:p>
          <a:p>
            <a:pPr marL="342900" indent="-342900">
              <a:buClr>
                <a:schemeClr val="accent1">
                  <a:lumMod val="60000"/>
                  <a:lumOff val="40000"/>
                </a:schemeClr>
              </a:buClr>
              <a:buFont typeface="Arial" panose="020B0604020202020204" pitchFamily="34" charset="0"/>
              <a:buChar char="•"/>
            </a:pPr>
            <a:r>
              <a:rPr lang="en-US" sz="2400" b="1" dirty="0">
                <a:latin typeface="Calibri" panose="020F0502020204030204" pitchFamily="34" charset="0"/>
                <a:cs typeface="Calibri" panose="020F0502020204030204" pitchFamily="34" charset="0"/>
              </a:rPr>
              <a:t>Security</a:t>
            </a:r>
          </a:p>
          <a:p>
            <a:pPr marL="342900" indent="-342900">
              <a:buClr>
                <a:schemeClr val="accent1">
                  <a:lumMod val="60000"/>
                  <a:lumOff val="40000"/>
                </a:schemeClr>
              </a:buClr>
              <a:buFont typeface="Arial" panose="020B0604020202020204" pitchFamily="34" charset="0"/>
              <a:buChar char="•"/>
            </a:pPr>
            <a:r>
              <a:rPr lang="en-US" sz="2400" b="1" dirty="0">
                <a:latin typeface="Calibri" panose="020F0502020204030204" pitchFamily="34" charset="0"/>
                <a:cs typeface="Calibri" panose="020F0502020204030204" pitchFamily="34" charset="0"/>
              </a:rPr>
              <a:t>Support</a:t>
            </a:r>
            <a:endParaRPr lang="en-US" sz="1600" b="1"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381662A3-CCD4-48E1-AD4E-5E6ECA53EB36}"/>
              </a:ext>
            </a:extLst>
          </p:cNvPr>
          <p:cNvSpPr txBox="1"/>
          <p:nvPr/>
        </p:nvSpPr>
        <p:spPr>
          <a:xfrm>
            <a:off x="848624" y="5804587"/>
            <a:ext cx="6134100" cy="369332"/>
          </a:xfrm>
          <a:prstGeom prst="rect">
            <a:avLst/>
          </a:prstGeom>
          <a:noFill/>
        </p:spPr>
        <p:txBody>
          <a:bodyPr wrap="square">
            <a:spAutoFit/>
          </a:bodyPr>
          <a:lstStyle/>
          <a:p>
            <a:r>
              <a:rPr lang="en-US" b="1" dirty="0">
                <a:solidFill>
                  <a:schemeClr val="bg2"/>
                </a:solidFill>
                <a:latin typeface="Calibri" panose="020F0502020204030204" pitchFamily="34" charset="0"/>
                <a:ea typeface="Calibri" panose="020F0502020204030204" pitchFamily="34" charset="0"/>
                <a:cs typeface="Calibri" panose="020F0502020204030204" pitchFamily="34" charset="0"/>
              </a:rPr>
              <a:t>‘The Great Commandment Principle’; David Ferguson </a:t>
            </a:r>
            <a:endParaRPr lang="en-US" b="1" dirty="0">
              <a:solidFill>
                <a:schemeClr val="bg2"/>
              </a:solidFill>
            </a:endParaRPr>
          </a:p>
        </p:txBody>
      </p:sp>
      <p:sp>
        <p:nvSpPr>
          <p:cNvPr id="10" name="Slide Number Placeholder 7">
            <a:extLst>
              <a:ext uri="{FF2B5EF4-FFF2-40B4-BE49-F238E27FC236}">
                <a16:creationId xmlns:a16="http://schemas.microsoft.com/office/drawing/2014/main" id="{9A860403-FF0A-45BE-B7DC-19488A89CC3F}"/>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66</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85192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A3059F-B600-49F0-AF4B-DD62D5BD4A9F}"/>
              </a:ext>
            </a:extLst>
          </p:cNvPr>
          <p:cNvSpPr>
            <a:spLocks noGrp="1"/>
          </p:cNvSpPr>
          <p:nvPr>
            <p:ph idx="1"/>
          </p:nvPr>
        </p:nvSpPr>
        <p:spPr>
          <a:xfrm>
            <a:off x="631936" y="1492898"/>
            <a:ext cx="10428290" cy="5201106"/>
          </a:xfrm>
        </p:spPr>
        <p:txBody>
          <a:bodyPr>
            <a:noAutofit/>
          </a:bodyPr>
          <a:lstStyle/>
          <a:p>
            <a:pPr marL="0" indent="0">
              <a:lnSpc>
                <a:spcPct val="107000"/>
              </a:lnSpc>
              <a:spcBef>
                <a:spcPts val="0"/>
              </a:spcBef>
              <a:spcAft>
                <a:spcPts val="800"/>
              </a:spcAft>
              <a:buNone/>
            </a:pPr>
            <a:r>
              <a:rPr lang="en-US" sz="2400" b="1" u="sng" cap="none" dirty="0">
                <a:latin typeface="Calibri" panose="020F0502020204030204" pitchFamily="34" charset="0"/>
                <a:ea typeface="Calibri" panose="020F0502020204030204" pitchFamily="34" charset="0"/>
                <a:cs typeface="Calibri" panose="020F0502020204030204" pitchFamily="34" charset="0"/>
              </a:rPr>
              <a:t>Agape love - definition</a:t>
            </a:r>
            <a:endParaRPr lang="en-US" sz="2400" b="1" u="sng" cap="none" dirty="0">
              <a:latin typeface="Calibri" panose="020F0502020204030204" pitchFamily="34" charset="0"/>
              <a:cs typeface="Calibri" panose="020F0502020204030204" pitchFamily="34" charset="0"/>
            </a:endParaRPr>
          </a:p>
          <a:p>
            <a:pPr marL="0" indent="0">
              <a:lnSpc>
                <a:spcPct val="107000"/>
              </a:lnSpc>
              <a:spcBef>
                <a:spcPts val="0"/>
              </a:spcBef>
              <a:spcAft>
                <a:spcPts val="800"/>
              </a:spcAft>
              <a:buNone/>
            </a:pPr>
            <a:r>
              <a:rPr lang="en-US" sz="2400" b="1" cap="none" dirty="0">
                <a:latin typeface="Calibri" panose="020F0502020204030204" pitchFamily="34" charset="0"/>
                <a:cs typeface="Calibri" panose="020F0502020204030204" pitchFamily="34" charset="0"/>
              </a:rPr>
              <a:t>Godly or spiritual unconditional love </a:t>
            </a:r>
          </a:p>
          <a:p>
            <a:pPr>
              <a:lnSpc>
                <a:spcPct val="107000"/>
              </a:lnSpc>
              <a:spcBef>
                <a:spcPts val="0"/>
              </a:spcBef>
              <a:spcAft>
                <a:spcPts val="800"/>
              </a:spcAft>
            </a:pPr>
            <a:r>
              <a:rPr lang="en-US" sz="2200" b="1" cap="none" dirty="0">
                <a:latin typeface="Calibri" panose="020F0502020204030204" pitchFamily="34" charset="0"/>
                <a:cs typeface="Calibri" panose="020F0502020204030204" pitchFamily="34" charset="0"/>
              </a:rPr>
              <a:t>Based on deliberate </a:t>
            </a:r>
            <a:r>
              <a:rPr lang="en-US" sz="2200" b="1" i="1" cap="none" dirty="0">
                <a:solidFill>
                  <a:schemeClr val="accent1"/>
                </a:solidFill>
                <a:latin typeface="Calibri" panose="020F0502020204030204" pitchFamily="34" charset="0"/>
                <a:cs typeface="Calibri" panose="020F0502020204030204" pitchFamily="34" charset="0"/>
              </a:rPr>
              <a:t>act of will </a:t>
            </a:r>
            <a:r>
              <a:rPr lang="en-US" sz="2200" b="1" cap="none" dirty="0">
                <a:latin typeface="Calibri" panose="020F0502020204030204" pitchFamily="34" charset="0"/>
                <a:cs typeface="Calibri" panose="020F0502020204030204" pitchFamily="34" charset="0"/>
              </a:rPr>
              <a:t>and</a:t>
            </a:r>
            <a:r>
              <a:rPr lang="en-US" sz="2200" b="1" cap="none" dirty="0">
                <a:solidFill>
                  <a:schemeClr val="accent1"/>
                </a:solidFill>
                <a:latin typeface="Calibri" panose="020F0502020204030204" pitchFamily="34" charset="0"/>
                <a:cs typeface="Calibri" panose="020F0502020204030204" pitchFamily="34" charset="0"/>
              </a:rPr>
              <a:t> </a:t>
            </a:r>
            <a:r>
              <a:rPr lang="en-US" sz="2200" b="1" i="1" cap="none" dirty="0">
                <a:solidFill>
                  <a:schemeClr val="accent1"/>
                </a:solidFill>
                <a:latin typeface="Calibri" panose="020F0502020204030204" pitchFamily="34" charset="0"/>
                <a:cs typeface="Calibri" panose="020F0502020204030204" pitchFamily="34" charset="0"/>
              </a:rPr>
              <a:t>action</a:t>
            </a:r>
            <a:r>
              <a:rPr lang="en-US" sz="2200" b="1" cap="none" dirty="0">
                <a:solidFill>
                  <a:schemeClr val="accent1"/>
                </a:solidFill>
                <a:latin typeface="Calibri" panose="020F0502020204030204" pitchFamily="34" charset="0"/>
                <a:cs typeface="Calibri" panose="020F0502020204030204" pitchFamily="34" charset="0"/>
              </a:rPr>
              <a:t> </a:t>
            </a:r>
          </a:p>
          <a:p>
            <a:pPr>
              <a:lnSpc>
                <a:spcPct val="107000"/>
              </a:lnSpc>
              <a:spcBef>
                <a:spcPts val="0"/>
              </a:spcBef>
              <a:spcAft>
                <a:spcPts val="800"/>
              </a:spcAft>
            </a:pPr>
            <a:r>
              <a:rPr lang="en-US" sz="2200" b="1" cap="none" dirty="0">
                <a:latin typeface="Calibri" panose="020F0502020204030204" pitchFamily="34" charset="0"/>
                <a:cs typeface="Calibri" panose="020F0502020204030204" pitchFamily="34" charset="0"/>
              </a:rPr>
              <a:t>Encompasses total </a:t>
            </a:r>
            <a:r>
              <a:rPr lang="en-US" sz="2200" b="1" cap="none" dirty="0">
                <a:solidFill>
                  <a:schemeClr val="accent1"/>
                </a:solidFill>
                <a:latin typeface="Calibri" panose="020F0502020204030204" pitchFamily="34" charset="0"/>
                <a:cs typeface="Calibri" panose="020F0502020204030204" pitchFamily="34" charset="0"/>
              </a:rPr>
              <a:t>acceptance, </a:t>
            </a:r>
            <a:r>
              <a:rPr lang="en-US" sz="2200" b="1" i="1" u="sng" cap="none" dirty="0">
                <a:solidFill>
                  <a:schemeClr val="accent1"/>
                </a:solidFill>
                <a:latin typeface="Calibri" panose="020F0502020204030204" pitchFamily="34" charset="0"/>
                <a:cs typeface="Calibri" panose="020F0502020204030204" pitchFamily="34" charset="0"/>
              </a:rPr>
              <a:t>compassion</a:t>
            </a:r>
            <a:r>
              <a:rPr lang="en-US" sz="2200" b="1" cap="none" dirty="0">
                <a:solidFill>
                  <a:schemeClr val="accent1"/>
                </a:solidFill>
                <a:latin typeface="Calibri" panose="020F0502020204030204" pitchFamily="34" charset="0"/>
                <a:cs typeface="Calibri" panose="020F0502020204030204" pitchFamily="34" charset="0"/>
              </a:rPr>
              <a:t>, selflessness, kindness </a:t>
            </a:r>
            <a:r>
              <a:rPr lang="en-US" sz="2200" b="1" cap="none" dirty="0">
                <a:latin typeface="Calibri" panose="020F0502020204030204" pitchFamily="34" charset="0"/>
                <a:cs typeface="Calibri" panose="020F0502020204030204" pitchFamily="34" charset="0"/>
              </a:rPr>
              <a:t>and</a:t>
            </a:r>
            <a:r>
              <a:rPr lang="en-US" sz="2200" b="1" cap="none" dirty="0">
                <a:solidFill>
                  <a:schemeClr val="accent1"/>
                </a:solidFill>
                <a:latin typeface="Calibri" panose="020F0502020204030204" pitchFamily="34" charset="0"/>
                <a:cs typeface="Calibri" panose="020F0502020204030204" pitchFamily="34" charset="0"/>
              </a:rPr>
              <a:t> forgiveness    </a:t>
            </a:r>
            <a:r>
              <a:rPr lang="en-US" sz="1800" b="1" cap="none" dirty="0">
                <a:solidFill>
                  <a:schemeClr val="bg1">
                    <a:lumMod val="50000"/>
                  </a:schemeClr>
                </a:solidFill>
                <a:latin typeface="Calibri" panose="020F0502020204030204" pitchFamily="34" charset="0"/>
                <a:cs typeface="Calibri" panose="020F0502020204030204" pitchFamily="34" charset="0"/>
              </a:rPr>
              <a:t>-</a:t>
            </a:r>
          </a:p>
          <a:p>
            <a:pPr>
              <a:lnSpc>
                <a:spcPct val="107000"/>
              </a:lnSpc>
              <a:spcBef>
                <a:spcPts val="0"/>
              </a:spcBef>
              <a:spcAft>
                <a:spcPts val="800"/>
              </a:spcAft>
            </a:pPr>
            <a:endParaRPr lang="en-US" sz="600" b="1" cap="none" dirty="0">
              <a:solidFill>
                <a:schemeClr val="bg1">
                  <a:lumMod val="50000"/>
                </a:schemeClr>
              </a:solidFill>
              <a:latin typeface="Calibri" panose="020F0502020204030204" pitchFamily="34" charset="0"/>
              <a:cs typeface="Calibri" panose="020F0502020204030204" pitchFamily="34" charset="0"/>
            </a:endParaRPr>
          </a:p>
          <a:p>
            <a:pPr>
              <a:lnSpc>
                <a:spcPct val="107000"/>
              </a:lnSpc>
              <a:spcBef>
                <a:spcPts val="0"/>
              </a:spcBef>
              <a:spcAft>
                <a:spcPts val="800"/>
              </a:spcAft>
            </a:pPr>
            <a:r>
              <a:rPr lang="en-US" sz="2200" b="1" cap="none" dirty="0">
                <a:solidFill>
                  <a:schemeClr val="tx1">
                    <a:lumMod val="50000"/>
                    <a:lumOff val="50000"/>
                  </a:schemeClr>
                </a:solidFill>
                <a:latin typeface="Calibri" panose="020F0502020204030204" pitchFamily="34" charset="0"/>
                <a:cs typeface="Calibri" panose="020F0502020204030204" pitchFamily="34" charset="0"/>
              </a:rPr>
              <a:t>Wanting the very best for a person, and being willing to be used by God to move them toward that ‘best’ without regard to personal sacrifice </a:t>
            </a:r>
            <a:r>
              <a:rPr lang="en-US" sz="1600" b="1" cap="none" dirty="0">
                <a:solidFill>
                  <a:schemeClr val="tx1">
                    <a:lumMod val="50000"/>
                    <a:lumOff val="50000"/>
                  </a:schemeClr>
                </a:solidFill>
                <a:latin typeface="Calibri" panose="020F0502020204030204" pitchFamily="34" charset="0"/>
                <a:cs typeface="Calibri" panose="020F0502020204030204" pitchFamily="34" charset="0"/>
              </a:rPr>
              <a:t>– KAIROS Program Manual</a:t>
            </a:r>
            <a:endParaRPr lang="en-US" sz="1800" b="1" cap="none" dirty="0">
              <a:solidFill>
                <a:schemeClr val="tx1">
                  <a:lumMod val="50000"/>
                  <a:lumOff val="50000"/>
                </a:schemeClr>
              </a:solidFill>
              <a:latin typeface="Calibri" panose="020F0502020204030204" pitchFamily="34" charset="0"/>
              <a:cs typeface="Calibri" panose="020F0502020204030204" pitchFamily="34" charset="0"/>
            </a:endParaRPr>
          </a:p>
          <a:p>
            <a:pPr>
              <a:lnSpc>
                <a:spcPct val="107000"/>
              </a:lnSpc>
              <a:spcBef>
                <a:spcPts val="0"/>
              </a:spcBef>
              <a:spcAft>
                <a:spcPts val="800"/>
              </a:spcAft>
            </a:pPr>
            <a:r>
              <a:rPr lang="en-US" sz="2200" b="1" cap="none" dirty="0">
                <a:solidFill>
                  <a:schemeClr val="tx1">
                    <a:lumMod val="50000"/>
                    <a:lumOff val="50000"/>
                  </a:schemeClr>
                </a:solidFill>
                <a:latin typeface="Calibri" panose="020F0502020204030204" pitchFamily="34" charset="0"/>
                <a:cs typeface="Calibri" panose="020F0502020204030204" pitchFamily="34" charset="0"/>
              </a:rPr>
              <a:t>Involves the entire person (heart, soul/mind, spirit)</a:t>
            </a:r>
          </a:p>
          <a:p>
            <a:pPr>
              <a:lnSpc>
                <a:spcPct val="107000"/>
              </a:lnSpc>
              <a:spcBef>
                <a:spcPts val="0"/>
              </a:spcBef>
              <a:spcAft>
                <a:spcPts val="800"/>
              </a:spcAft>
            </a:pPr>
            <a:r>
              <a:rPr lang="en-US" sz="2200" b="1" cap="none" dirty="0">
                <a:solidFill>
                  <a:schemeClr val="tx1">
                    <a:lumMod val="50000"/>
                    <a:lumOff val="50000"/>
                  </a:schemeClr>
                </a:solidFill>
                <a:latin typeface="Calibri" panose="020F0502020204030204" pitchFamily="34" charset="0"/>
                <a:cs typeface="Calibri" panose="020F0502020204030204" pitchFamily="34" charset="0"/>
              </a:rPr>
              <a:t>Not just dependent on feelings/emotions, as emotions can change</a:t>
            </a:r>
          </a:p>
          <a:p>
            <a:pPr marL="685800" lvl="5">
              <a:lnSpc>
                <a:spcPct val="107000"/>
              </a:lnSpc>
              <a:spcBef>
                <a:spcPts val="0"/>
              </a:spcBef>
              <a:spcAft>
                <a:spcPts val="800"/>
              </a:spcAft>
            </a:pPr>
            <a:r>
              <a:rPr lang="en-US" sz="2000" b="1" cap="none" dirty="0">
                <a:solidFill>
                  <a:schemeClr val="tx1">
                    <a:lumMod val="50000"/>
                    <a:lumOff val="50000"/>
                  </a:schemeClr>
                </a:solidFill>
                <a:latin typeface="Calibri" panose="020F0502020204030204" pitchFamily="34" charset="0"/>
                <a:cs typeface="Calibri" panose="020F0502020204030204" pitchFamily="34" charset="0"/>
              </a:rPr>
              <a:t>Agape love never says ‘I don’t love you anymore’ or ‘I have fallen out of love with you’</a:t>
            </a:r>
          </a:p>
          <a:p>
            <a:pPr marL="1143000" lvl="7">
              <a:lnSpc>
                <a:spcPct val="107000"/>
              </a:lnSpc>
              <a:spcBef>
                <a:spcPts val="0"/>
              </a:spcBef>
              <a:spcAft>
                <a:spcPts val="800"/>
              </a:spcAft>
            </a:pPr>
            <a:r>
              <a:rPr lang="en-US" sz="2000" b="1" cap="none" dirty="0">
                <a:solidFill>
                  <a:schemeClr val="tx1">
                    <a:lumMod val="50000"/>
                    <a:lumOff val="50000"/>
                  </a:schemeClr>
                </a:solidFill>
                <a:latin typeface="Calibri" panose="020F0502020204030204" pitchFamily="34" charset="0"/>
                <a:cs typeface="Calibri" panose="020F0502020204030204" pitchFamily="34" charset="0"/>
              </a:rPr>
              <a:t>God never says this</a:t>
            </a:r>
          </a:p>
          <a:p>
            <a:pPr marL="228600" lvl="5">
              <a:lnSpc>
                <a:spcPct val="107000"/>
              </a:lnSpc>
              <a:spcBef>
                <a:spcPts val="0"/>
              </a:spcBef>
              <a:spcAft>
                <a:spcPts val="800"/>
              </a:spcAft>
            </a:pPr>
            <a:endParaRPr lang="en-US" sz="2000" b="1" cap="none" dirty="0">
              <a:solidFill>
                <a:schemeClr val="tx1">
                  <a:lumMod val="65000"/>
                  <a:lumOff val="35000"/>
                </a:schemeClr>
              </a:solidFill>
              <a:latin typeface="Calibri" panose="020F0502020204030204" pitchFamily="34" charset="0"/>
              <a:cs typeface="Calibri" panose="020F0502020204030204" pitchFamily="34" charset="0"/>
            </a:endParaRPr>
          </a:p>
          <a:p>
            <a:pPr marL="1143000" lvl="7">
              <a:lnSpc>
                <a:spcPct val="107000"/>
              </a:lnSpc>
              <a:spcBef>
                <a:spcPts val="0"/>
              </a:spcBef>
              <a:spcAft>
                <a:spcPts val="800"/>
              </a:spcAft>
            </a:pPr>
            <a:endParaRPr lang="en-US" sz="1200" b="1" cap="none" dirty="0">
              <a:latin typeface="Calibri" panose="020F0502020204030204" pitchFamily="34" charset="0"/>
              <a:cs typeface="Calibri" panose="020F0502020204030204" pitchFamily="34" charset="0"/>
            </a:endParaRPr>
          </a:p>
          <a:p>
            <a:pPr marL="0" indent="0">
              <a:lnSpc>
                <a:spcPct val="107000"/>
              </a:lnSpc>
              <a:spcBef>
                <a:spcPts val="0"/>
              </a:spcBef>
              <a:spcAft>
                <a:spcPts val="800"/>
              </a:spcAft>
              <a:buNone/>
            </a:pPr>
            <a:endParaRPr lang="en-US"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Bef>
                <a:spcPts val="0"/>
              </a:spcBef>
              <a:buSzPct val="100000"/>
              <a:buFont typeface="+mj-lt"/>
              <a:buAutoNum type="arabicPeriod"/>
            </a:pPr>
            <a:endParaRPr lang="en-US" sz="2400" cap="non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41F59C9-4E6A-4F74-AAF8-1CD62FAD126E}"/>
              </a:ext>
            </a:extLst>
          </p:cNvPr>
          <p:cNvSpPr txBox="1"/>
          <p:nvPr/>
        </p:nvSpPr>
        <p:spPr>
          <a:xfrm>
            <a:off x="9457100" y="2703677"/>
            <a:ext cx="2105167" cy="344069"/>
          </a:xfrm>
          <a:prstGeom prst="rect">
            <a:avLst/>
          </a:prstGeom>
          <a:noFill/>
        </p:spPr>
        <p:txBody>
          <a:bodyPr wrap="square">
            <a:spAutoFit/>
          </a:bodyPr>
          <a:lstStyle/>
          <a:p>
            <a:pPr>
              <a:lnSpc>
                <a:spcPct val="107000"/>
              </a:lnSpc>
              <a:spcBef>
                <a:spcPts val="0"/>
              </a:spcBef>
              <a:spcAft>
                <a:spcPts val="800"/>
              </a:spcAft>
            </a:pPr>
            <a:r>
              <a:rPr lang="en-US" sz="1600" b="1" cap="none" dirty="0">
                <a:solidFill>
                  <a:schemeClr val="bg1">
                    <a:lumMod val="65000"/>
                  </a:schemeClr>
                </a:solidFill>
                <a:latin typeface="Calibri" panose="020F0502020204030204" pitchFamily="34" charset="0"/>
                <a:cs typeface="Calibri" panose="020F0502020204030204" pitchFamily="34" charset="0"/>
              </a:rPr>
              <a:t>Sir John Templeton</a:t>
            </a:r>
            <a:endParaRPr lang="en-US" sz="2000" b="1" cap="none" dirty="0">
              <a:solidFill>
                <a:schemeClr val="bg1">
                  <a:lumMod val="65000"/>
                </a:schemeClr>
              </a:solidFill>
              <a:latin typeface="Calibri" panose="020F0502020204030204" pitchFamily="34" charset="0"/>
              <a:cs typeface="Calibri" panose="020F0502020204030204" pitchFamily="34" charset="0"/>
            </a:endParaRPr>
          </a:p>
        </p:txBody>
      </p:sp>
      <p:sp>
        <p:nvSpPr>
          <p:cNvPr id="12" name="Title 1">
            <a:extLst>
              <a:ext uri="{FF2B5EF4-FFF2-40B4-BE49-F238E27FC236}">
                <a16:creationId xmlns:a16="http://schemas.microsoft.com/office/drawing/2014/main" id="{72267C81-A096-448E-9ED8-410E96253417}"/>
              </a:ext>
            </a:extLst>
          </p:cNvPr>
          <p:cNvSpPr>
            <a:spLocks noGrp="1"/>
          </p:cNvSpPr>
          <p:nvPr>
            <p:ph type="title"/>
          </p:nvPr>
        </p:nvSpPr>
        <p:spPr>
          <a:xfrm>
            <a:off x="609600" y="371410"/>
            <a:ext cx="10486732" cy="968991"/>
          </a:xfrm>
        </p:spPr>
        <p:txBody>
          <a:bodyPr>
            <a:normAutofit fontScale="90000"/>
          </a:bodyPr>
          <a:lstStyle/>
          <a:p>
            <a:r>
              <a:rPr lang="en-US" sz="2700" b="1" cap="all" dirty="0">
                <a:solidFill>
                  <a:schemeClr val="accent4">
                    <a:lumMod val="75000"/>
                  </a:schemeClr>
                </a:solidFill>
                <a:latin typeface="Calibri" panose="020F0502020204030204" pitchFamily="34" charset="0"/>
                <a:ea typeface="+mj-ea"/>
                <a:cs typeface="Times New Roman" panose="02020603050405020304" pitchFamily="18" charset="0"/>
              </a:rPr>
              <a:t>Great commandment: Great Awakenings</a:t>
            </a:r>
            <a:br>
              <a:rPr lang="en-US" sz="2700" b="1" cap="all" dirty="0">
                <a:solidFill>
                  <a:schemeClr val="accent4">
                    <a:lumMod val="75000"/>
                  </a:schemeClr>
                </a:solidFill>
                <a:latin typeface="Calibri" panose="020F0502020204030204" pitchFamily="34" charset="0"/>
                <a:ea typeface="+mj-ea"/>
                <a:cs typeface="Times New Roman" panose="02020603050405020304" pitchFamily="18" charset="0"/>
              </a:rPr>
            </a:br>
            <a:r>
              <a:rPr lang="en-US" sz="3600" b="1" dirty="0">
                <a:effectLst/>
                <a:latin typeface="Calibri" panose="020F0502020204030204" pitchFamily="34" charset="0"/>
                <a:ea typeface="Calibri" panose="020F0502020204030204" pitchFamily="34" charset="0"/>
                <a:cs typeface="Calibri" panose="020F0502020204030204" pitchFamily="34" charset="0"/>
              </a:rPr>
              <a:t>Experiencing GC Love</a:t>
            </a:r>
            <a:br>
              <a:rPr lang="en-US" sz="5400" cap="none" dirty="0">
                <a:effectLst/>
                <a:latin typeface="Calibri" panose="020F0502020204030204" pitchFamily="34" charset="0"/>
                <a:ea typeface="Calibri" panose="020F0502020204030204" pitchFamily="34" charset="0"/>
              </a:rPr>
            </a:br>
            <a:endParaRPr lang="en-US" dirty="0"/>
          </a:p>
        </p:txBody>
      </p:sp>
      <p:sp>
        <p:nvSpPr>
          <p:cNvPr id="17" name="Slide Number Placeholder 7">
            <a:extLst>
              <a:ext uri="{FF2B5EF4-FFF2-40B4-BE49-F238E27FC236}">
                <a16:creationId xmlns:a16="http://schemas.microsoft.com/office/drawing/2014/main" id="{5B957A7D-4034-4B41-9ABC-F8F1515A04E4}"/>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67</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80472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E4B00-CA7E-4998-9813-7773F129784F}"/>
              </a:ext>
            </a:extLst>
          </p:cNvPr>
          <p:cNvSpPr>
            <a:spLocks noGrp="1"/>
          </p:cNvSpPr>
          <p:nvPr>
            <p:ph type="title"/>
          </p:nvPr>
        </p:nvSpPr>
        <p:spPr>
          <a:xfrm>
            <a:off x="637308" y="567171"/>
            <a:ext cx="10244483" cy="652030"/>
          </a:xfrm>
        </p:spPr>
        <p:txBody>
          <a:bodyPr>
            <a:normAutofit fontScale="90000"/>
          </a:bodyPr>
          <a:lstStyle/>
          <a:p>
            <a:r>
              <a:rPr lang="en-US" sz="2700" b="1" cap="all" dirty="0">
                <a:solidFill>
                  <a:schemeClr val="accent4">
                    <a:lumMod val="75000"/>
                  </a:schemeClr>
                </a:solidFill>
                <a:latin typeface="Calibri" panose="020F0502020204030204" pitchFamily="34" charset="0"/>
                <a:ea typeface="+mj-ea"/>
                <a:cs typeface="Times New Roman" panose="02020603050405020304" pitchFamily="18" charset="0"/>
              </a:rPr>
              <a:t>Great commandment: Great Awakenings</a:t>
            </a:r>
            <a:br>
              <a:rPr lang="en-US" sz="2700" b="1" cap="all" dirty="0">
                <a:solidFill>
                  <a:schemeClr val="accent4">
                    <a:lumMod val="75000"/>
                  </a:schemeClr>
                </a:solidFill>
                <a:latin typeface="Calibri" panose="020F0502020204030204" pitchFamily="34" charset="0"/>
                <a:ea typeface="+mj-ea"/>
                <a:cs typeface="Times New Roman" panose="02020603050405020304" pitchFamily="18" charset="0"/>
              </a:rPr>
            </a:br>
            <a:r>
              <a:rPr lang="en-US" sz="3600" b="1" dirty="0">
                <a:latin typeface="Calibri" panose="020F0502020204030204" pitchFamily="34" charset="0"/>
                <a:cs typeface="Calibri" panose="020F0502020204030204" pitchFamily="34" charset="0"/>
              </a:rPr>
              <a:t>Experiencing </a:t>
            </a:r>
            <a:r>
              <a:rPr lang="en-US" sz="3600" b="1" dirty="0" err="1">
                <a:latin typeface="Calibri" panose="020F0502020204030204" pitchFamily="34" charset="0"/>
                <a:cs typeface="Calibri" panose="020F0502020204030204" pitchFamily="34" charset="0"/>
              </a:rPr>
              <a:t>gc</a:t>
            </a:r>
            <a:r>
              <a:rPr lang="en-US" sz="3600" b="1" dirty="0">
                <a:latin typeface="Calibri" panose="020F0502020204030204" pitchFamily="34" charset="0"/>
                <a:cs typeface="Calibri" panose="020F0502020204030204" pitchFamily="34" charset="0"/>
              </a:rPr>
              <a:t> love </a:t>
            </a:r>
            <a:br>
              <a:rPr lang="en-US" sz="66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7559331-2F1E-40C0-A24C-259FA0244918}"/>
              </a:ext>
            </a:extLst>
          </p:cNvPr>
          <p:cNvSpPr>
            <a:spLocks noGrp="1"/>
          </p:cNvSpPr>
          <p:nvPr>
            <p:ph idx="1"/>
          </p:nvPr>
        </p:nvSpPr>
        <p:spPr>
          <a:xfrm>
            <a:off x="678873" y="954575"/>
            <a:ext cx="11042072" cy="4296298"/>
          </a:xfrm>
        </p:spPr>
        <p:txBody>
          <a:bodyPr>
            <a:normAutofit/>
          </a:bodyPr>
          <a:lstStyle/>
          <a:p>
            <a:pPr marL="0" indent="0">
              <a:lnSpc>
                <a:spcPct val="105000"/>
              </a:lnSpc>
              <a:spcBef>
                <a:spcPts val="0"/>
              </a:spcBef>
              <a:buSzPct val="100000"/>
              <a:buNone/>
            </a:pPr>
            <a:r>
              <a:rPr lang="en-US" sz="2400" b="1" cap="none" dirty="0">
                <a:latin typeface="Calibri" panose="020F0502020204030204" pitchFamily="34" charset="0"/>
                <a:cs typeface="Calibri" panose="020F0502020204030204" pitchFamily="34" charset="0"/>
              </a:rPr>
              <a:t>Agape Love - Based on deliberate </a:t>
            </a:r>
            <a:r>
              <a:rPr lang="en-US" sz="2400" b="1" i="1" cap="none" dirty="0">
                <a:solidFill>
                  <a:schemeClr val="accent1"/>
                </a:solidFill>
                <a:latin typeface="Calibri" panose="020F0502020204030204" pitchFamily="34" charset="0"/>
                <a:cs typeface="Calibri" panose="020F0502020204030204" pitchFamily="34" charset="0"/>
              </a:rPr>
              <a:t>act of will </a:t>
            </a:r>
            <a:r>
              <a:rPr lang="en-US" sz="2400" b="1" cap="none" dirty="0">
                <a:latin typeface="Calibri" panose="020F0502020204030204" pitchFamily="34" charset="0"/>
                <a:cs typeface="Calibri" panose="020F0502020204030204" pitchFamily="34" charset="0"/>
              </a:rPr>
              <a:t>and</a:t>
            </a:r>
            <a:r>
              <a:rPr lang="en-US" sz="2400" b="1" cap="none" dirty="0">
                <a:solidFill>
                  <a:schemeClr val="accent1"/>
                </a:solidFill>
                <a:latin typeface="Calibri" panose="020F0502020204030204" pitchFamily="34" charset="0"/>
                <a:cs typeface="Calibri" panose="020F0502020204030204" pitchFamily="34" charset="0"/>
              </a:rPr>
              <a:t> </a:t>
            </a:r>
            <a:r>
              <a:rPr lang="en-US" sz="2400" b="1" i="1" cap="none" dirty="0">
                <a:solidFill>
                  <a:schemeClr val="accent1"/>
                </a:solidFill>
                <a:latin typeface="Calibri" panose="020F0502020204030204" pitchFamily="34" charset="0"/>
                <a:cs typeface="Calibri" panose="020F0502020204030204" pitchFamily="34" charset="0"/>
              </a:rPr>
              <a:t>action</a:t>
            </a:r>
            <a:r>
              <a:rPr lang="en-US" sz="2400" b="1" cap="none" dirty="0">
                <a:solidFill>
                  <a:schemeClr val="accent1"/>
                </a:solidFill>
                <a:latin typeface="Calibri" panose="020F0502020204030204" pitchFamily="34" charset="0"/>
                <a:cs typeface="Calibri" panose="020F0502020204030204" pitchFamily="34" charset="0"/>
              </a:rPr>
              <a:t> </a:t>
            </a:r>
          </a:p>
          <a:p>
            <a:pPr marL="0" marR="0" lvl="0" indent="0">
              <a:lnSpc>
                <a:spcPct val="105000"/>
              </a:lnSpc>
              <a:spcBef>
                <a:spcPts val="0"/>
              </a:spcBef>
              <a:spcAft>
                <a:spcPts val="0"/>
              </a:spcAft>
              <a:buSzPct val="100000"/>
              <a:buNone/>
            </a:pPr>
            <a:endParaRPr lang="en-US" sz="2400" b="1" cap="none" dirty="0">
              <a:effectLst/>
              <a:latin typeface="Calibri" panose="020F0502020204030204" pitchFamily="34" charset="0"/>
              <a:ea typeface="Times New Roman" panose="02020603050405020304" pitchFamily="18" charset="0"/>
              <a:cs typeface="Calibri" panose="020F0502020204030204" pitchFamily="34" charset="0"/>
            </a:endParaRPr>
          </a:p>
          <a:p>
            <a:pPr marL="0" indent="0">
              <a:lnSpc>
                <a:spcPct val="105000"/>
              </a:lnSpc>
              <a:spcBef>
                <a:spcPts val="0"/>
              </a:spcBef>
              <a:buNone/>
            </a:pPr>
            <a:r>
              <a:rPr lang="en-US" sz="2400" b="1" i="1" u="sng" cap="none" dirty="0">
                <a:solidFill>
                  <a:schemeClr val="accent1"/>
                </a:solidFill>
                <a:latin typeface="Calibri" panose="020F0502020204030204" pitchFamily="34" charset="0"/>
                <a:cs typeface="Calibri" panose="020F0502020204030204" pitchFamily="34" charset="0"/>
              </a:rPr>
              <a:t>Act of will </a:t>
            </a:r>
            <a:r>
              <a:rPr lang="en-US" sz="2400" b="1" cap="none" dirty="0">
                <a:latin typeface="Calibri" panose="020F0502020204030204" pitchFamily="34" charset="0"/>
                <a:ea typeface="Calibri" panose="020F0502020204030204" pitchFamily="34" charset="0"/>
                <a:cs typeface="Calibri" panose="020F0502020204030204" pitchFamily="34" charset="0"/>
              </a:rPr>
              <a:t>– willingness to action; we must make a choice</a:t>
            </a:r>
          </a:p>
          <a:p>
            <a:pPr>
              <a:lnSpc>
                <a:spcPct val="105000"/>
              </a:lnSpc>
              <a:spcBef>
                <a:spcPts val="0"/>
              </a:spcBef>
            </a:pPr>
            <a:r>
              <a:rPr lang="en-US" sz="2400" b="1" i="1" cap="none" dirty="0">
                <a:effectLst/>
                <a:latin typeface="Calibri" panose="020F0502020204030204" pitchFamily="34" charset="0"/>
                <a:ea typeface="Calibri" panose="020F0502020204030204" pitchFamily="34" charset="0"/>
                <a:cs typeface="Calibri" panose="020F0502020204030204" pitchFamily="34" charset="0"/>
              </a:rPr>
              <a:t>Determined</a:t>
            </a:r>
            <a:r>
              <a:rPr lang="en-US" sz="2400" b="1" cap="none" dirty="0">
                <a:effectLst/>
                <a:latin typeface="Calibri" panose="020F0502020204030204" pitchFamily="34" charset="0"/>
                <a:ea typeface="Calibri" panose="020F0502020204030204" pitchFamily="34" charset="0"/>
                <a:cs typeface="Calibri" panose="020F0502020204030204" pitchFamily="34" charset="0"/>
              </a:rPr>
              <a:t> to act </a:t>
            </a:r>
          </a:p>
          <a:p>
            <a:pPr>
              <a:lnSpc>
                <a:spcPct val="105000"/>
              </a:lnSpc>
              <a:spcBef>
                <a:spcPts val="0"/>
              </a:spcBef>
            </a:pPr>
            <a:r>
              <a:rPr lang="en-US" sz="2400" b="1" cap="none" dirty="0">
                <a:effectLst/>
                <a:latin typeface="Calibri" panose="020F0502020204030204" pitchFamily="34" charset="0"/>
                <a:ea typeface="Calibri" panose="020F0502020204030204" pitchFamily="34" charset="0"/>
                <a:cs typeface="Calibri" panose="020F0502020204030204" pitchFamily="34" charset="0"/>
              </a:rPr>
              <a:t>Humble, open heart, motivated by love</a:t>
            </a:r>
          </a:p>
          <a:p>
            <a:pPr>
              <a:lnSpc>
                <a:spcPct val="105000"/>
              </a:lnSpc>
              <a:spcBef>
                <a:spcPts val="0"/>
              </a:spcBef>
            </a:pPr>
            <a:r>
              <a:rPr lang="en-US" sz="2400" b="1" cap="none" dirty="0" err="1">
                <a:latin typeface="Calibri" panose="020F0502020204030204" pitchFamily="34" charset="0"/>
                <a:ea typeface="Calibri" panose="020F0502020204030204" pitchFamily="34" charset="0"/>
                <a:cs typeface="Calibri" panose="020F0502020204030204" pitchFamily="34" charset="0"/>
              </a:rPr>
              <a:t>Reqs</a:t>
            </a:r>
            <a:r>
              <a:rPr lang="en-US" sz="2400" b="1" cap="none" dirty="0">
                <a:latin typeface="Calibri" panose="020F0502020204030204" pitchFamily="34" charset="0"/>
                <a:ea typeface="Calibri" panose="020F0502020204030204" pitchFamily="34" charset="0"/>
                <a:cs typeface="Calibri" panose="020F0502020204030204" pitchFamily="34" charset="0"/>
              </a:rPr>
              <a:t> renewal </a:t>
            </a:r>
            <a:r>
              <a:rPr lang="en-US" sz="2400" b="1" cap="none" dirty="0">
                <a:latin typeface="Calibri" panose="020F0502020204030204" pitchFamily="34" charset="0"/>
                <a:cs typeface="Calibri" panose="020F0502020204030204" pitchFamily="34" charset="0"/>
              </a:rPr>
              <a:t>of heart, mind and spirit</a:t>
            </a:r>
          </a:p>
          <a:p>
            <a:pPr>
              <a:lnSpc>
                <a:spcPct val="105000"/>
              </a:lnSpc>
              <a:spcBef>
                <a:spcPts val="0"/>
              </a:spcBef>
            </a:pPr>
            <a:r>
              <a:rPr lang="en-US" sz="2400" b="1" cap="none" dirty="0">
                <a:latin typeface="Calibri" panose="020F0502020204030204" pitchFamily="34" charset="0"/>
                <a:ea typeface="Calibri" panose="020F0502020204030204" pitchFamily="34" charset="0"/>
                <a:cs typeface="Calibri" panose="020F0502020204030204" pitchFamily="34" charset="0"/>
              </a:rPr>
              <a:t>Takes praying to God first to open our hearts into new understanding and love</a:t>
            </a:r>
          </a:p>
          <a:p>
            <a:pPr lvl="1">
              <a:lnSpc>
                <a:spcPct val="105000"/>
              </a:lnSpc>
              <a:spcBef>
                <a:spcPts val="0"/>
              </a:spcBef>
            </a:pPr>
            <a:r>
              <a:rPr lang="en-US" sz="2200" b="1" cap="none" dirty="0" err="1">
                <a:effectLst/>
                <a:latin typeface="Calibri" panose="020F0502020204030204" pitchFamily="34" charset="0"/>
                <a:ea typeface="Calibri" panose="020F0502020204030204" pitchFamily="34" charset="0"/>
                <a:cs typeface="Calibri" panose="020F0502020204030204" pitchFamily="34" charset="0"/>
              </a:rPr>
              <a:t>Reqs</a:t>
            </a:r>
            <a:r>
              <a:rPr lang="en-US" sz="2200" b="1" cap="none" dirty="0">
                <a:effectLst/>
                <a:latin typeface="Calibri" panose="020F0502020204030204" pitchFamily="34" charset="0"/>
                <a:ea typeface="Calibri" panose="020F0502020204030204" pitchFamily="34" charset="0"/>
                <a:cs typeface="Calibri" panose="020F0502020204030204" pitchFamily="34" charset="0"/>
              </a:rPr>
              <a:t> allowing God to teach us new ways of relating</a:t>
            </a:r>
          </a:p>
          <a:p>
            <a:pPr lvl="1">
              <a:lnSpc>
                <a:spcPct val="105000"/>
              </a:lnSpc>
              <a:spcBef>
                <a:spcPts val="0"/>
              </a:spcBef>
            </a:pPr>
            <a:r>
              <a:rPr lang="en-US" sz="2200" b="1" cap="none" dirty="0">
                <a:latin typeface="Calibri" panose="020F0502020204030204" pitchFamily="34" charset="0"/>
                <a:ea typeface="Calibri" panose="020F0502020204030204" pitchFamily="34" charset="0"/>
                <a:cs typeface="Calibri" panose="020F0502020204030204" pitchFamily="34" charset="0"/>
              </a:rPr>
              <a:t>Can only be done fully through reliance on God/Holy Spirit</a:t>
            </a:r>
            <a:endParaRPr lang="en-US" sz="2200" b="1" cap="none" dirty="0">
              <a:effectLst/>
              <a:latin typeface="Calibri" panose="020F0502020204030204" pitchFamily="34" charset="0"/>
              <a:ea typeface="Calibri" panose="020F0502020204030204" pitchFamily="34" charset="0"/>
              <a:cs typeface="Calibri" panose="020F0502020204030204" pitchFamily="34" charset="0"/>
            </a:endParaRPr>
          </a:p>
          <a:p>
            <a:pPr lvl="1">
              <a:lnSpc>
                <a:spcPct val="105000"/>
              </a:lnSpc>
              <a:spcBef>
                <a:spcPts val="0"/>
              </a:spcBef>
            </a:pPr>
            <a:endParaRPr lang="en-US" sz="2200" b="1" cap="non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Slide Number Placeholder 7">
            <a:extLst>
              <a:ext uri="{FF2B5EF4-FFF2-40B4-BE49-F238E27FC236}">
                <a16:creationId xmlns:a16="http://schemas.microsoft.com/office/drawing/2014/main" id="{E32C1D7A-07FE-4C9C-B390-F0FB50DA4266}"/>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68</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30528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E4B00-CA7E-4998-9813-7773F129784F}"/>
              </a:ext>
            </a:extLst>
          </p:cNvPr>
          <p:cNvSpPr>
            <a:spLocks noGrp="1"/>
          </p:cNvSpPr>
          <p:nvPr>
            <p:ph type="title"/>
          </p:nvPr>
        </p:nvSpPr>
        <p:spPr>
          <a:xfrm>
            <a:off x="623455" y="594881"/>
            <a:ext cx="10396882" cy="652030"/>
          </a:xfrm>
        </p:spPr>
        <p:txBody>
          <a:bodyPr>
            <a:normAutofit fontScale="90000"/>
          </a:bodyPr>
          <a:lstStyle/>
          <a:p>
            <a:r>
              <a:rPr lang="en-US" sz="2700" b="1" cap="all" dirty="0">
                <a:solidFill>
                  <a:schemeClr val="accent4">
                    <a:lumMod val="75000"/>
                  </a:schemeClr>
                </a:solidFill>
                <a:latin typeface="Calibri" panose="020F0502020204030204" pitchFamily="34" charset="0"/>
                <a:ea typeface="+mj-ea"/>
                <a:cs typeface="Times New Roman" panose="02020603050405020304" pitchFamily="18" charset="0"/>
              </a:rPr>
              <a:t>Great commandment: Great Awakenings</a:t>
            </a:r>
            <a:br>
              <a:rPr lang="en-US" sz="2700" b="1" cap="all" dirty="0">
                <a:solidFill>
                  <a:schemeClr val="accent4">
                    <a:lumMod val="75000"/>
                  </a:schemeClr>
                </a:solidFill>
                <a:latin typeface="Calibri" panose="020F0502020204030204" pitchFamily="34" charset="0"/>
                <a:ea typeface="+mj-ea"/>
                <a:cs typeface="Times New Roman" panose="02020603050405020304" pitchFamily="18" charset="0"/>
              </a:rPr>
            </a:br>
            <a:r>
              <a:rPr lang="en-US" sz="3600" b="1" dirty="0">
                <a:latin typeface="Calibri" panose="020F0502020204030204" pitchFamily="34" charset="0"/>
                <a:cs typeface="Calibri" panose="020F0502020204030204" pitchFamily="34" charset="0"/>
              </a:rPr>
              <a:t>Experiencing </a:t>
            </a:r>
            <a:r>
              <a:rPr lang="en-US" sz="3600" b="1" dirty="0" err="1">
                <a:latin typeface="Calibri" panose="020F0502020204030204" pitchFamily="34" charset="0"/>
                <a:cs typeface="Calibri" panose="020F0502020204030204" pitchFamily="34" charset="0"/>
              </a:rPr>
              <a:t>gc</a:t>
            </a:r>
            <a:r>
              <a:rPr lang="en-US" sz="3600" b="1" dirty="0">
                <a:latin typeface="Calibri" panose="020F0502020204030204" pitchFamily="34" charset="0"/>
                <a:cs typeface="Calibri" panose="020F0502020204030204" pitchFamily="34" charset="0"/>
              </a:rPr>
              <a:t> love </a:t>
            </a:r>
            <a:br>
              <a:rPr lang="en-US" sz="66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7559331-2F1E-40C0-A24C-259FA0244918}"/>
              </a:ext>
            </a:extLst>
          </p:cNvPr>
          <p:cNvSpPr>
            <a:spLocks noGrp="1"/>
          </p:cNvSpPr>
          <p:nvPr>
            <p:ph idx="1"/>
          </p:nvPr>
        </p:nvSpPr>
        <p:spPr>
          <a:xfrm>
            <a:off x="665018" y="1266888"/>
            <a:ext cx="11055927" cy="4892043"/>
          </a:xfrm>
        </p:spPr>
        <p:txBody>
          <a:bodyPr>
            <a:normAutofit/>
          </a:bodyPr>
          <a:lstStyle/>
          <a:p>
            <a:pPr marL="0" indent="0">
              <a:lnSpc>
                <a:spcPct val="105000"/>
              </a:lnSpc>
              <a:spcBef>
                <a:spcPts val="0"/>
              </a:spcBef>
              <a:buSzPct val="100000"/>
              <a:buNone/>
            </a:pPr>
            <a:r>
              <a:rPr lang="en-US" sz="2400" b="1" cap="none" dirty="0">
                <a:latin typeface="Calibri" panose="020F0502020204030204" pitchFamily="34" charset="0"/>
                <a:cs typeface="Calibri" panose="020F0502020204030204" pitchFamily="34" charset="0"/>
              </a:rPr>
              <a:t>Agape Love - Based on deliberate </a:t>
            </a:r>
            <a:r>
              <a:rPr lang="en-US" sz="2400" b="1" i="1" cap="none" dirty="0">
                <a:solidFill>
                  <a:schemeClr val="accent1"/>
                </a:solidFill>
                <a:latin typeface="Calibri" panose="020F0502020204030204" pitchFamily="34" charset="0"/>
                <a:cs typeface="Calibri" panose="020F0502020204030204" pitchFamily="34" charset="0"/>
              </a:rPr>
              <a:t>act of will </a:t>
            </a:r>
            <a:r>
              <a:rPr lang="en-US" sz="2400" b="1" cap="none" dirty="0">
                <a:latin typeface="Calibri" panose="020F0502020204030204" pitchFamily="34" charset="0"/>
                <a:cs typeface="Calibri" panose="020F0502020204030204" pitchFamily="34" charset="0"/>
              </a:rPr>
              <a:t>and</a:t>
            </a:r>
            <a:r>
              <a:rPr lang="en-US" sz="2400" b="1" cap="none" dirty="0">
                <a:solidFill>
                  <a:schemeClr val="accent1"/>
                </a:solidFill>
                <a:latin typeface="Calibri" panose="020F0502020204030204" pitchFamily="34" charset="0"/>
                <a:cs typeface="Calibri" panose="020F0502020204030204" pitchFamily="34" charset="0"/>
              </a:rPr>
              <a:t> </a:t>
            </a:r>
            <a:r>
              <a:rPr lang="en-US" sz="2400" b="1" i="1" cap="none" dirty="0">
                <a:solidFill>
                  <a:schemeClr val="accent1"/>
                </a:solidFill>
                <a:latin typeface="Calibri" panose="020F0502020204030204" pitchFamily="34" charset="0"/>
                <a:cs typeface="Calibri" panose="020F0502020204030204" pitchFamily="34" charset="0"/>
              </a:rPr>
              <a:t>action</a:t>
            </a:r>
            <a:r>
              <a:rPr lang="en-US" sz="2400" b="1" cap="none" dirty="0">
                <a:solidFill>
                  <a:schemeClr val="accent1"/>
                </a:solidFill>
                <a:latin typeface="Calibri" panose="020F0502020204030204" pitchFamily="34" charset="0"/>
                <a:cs typeface="Calibri" panose="020F0502020204030204" pitchFamily="34" charset="0"/>
              </a:rPr>
              <a:t> </a:t>
            </a:r>
          </a:p>
          <a:p>
            <a:pPr marL="457200" lvl="1" indent="0">
              <a:lnSpc>
                <a:spcPct val="105000"/>
              </a:lnSpc>
              <a:spcBef>
                <a:spcPts val="0"/>
              </a:spcBef>
              <a:buSzPct val="100000"/>
              <a:buNone/>
            </a:pPr>
            <a:r>
              <a:rPr lang="en-US" sz="2200" b="1" cap="none" dirty="0">
                <a:latin typeface="Calibri" panose="020F0502020204030204" pitchFamily="34" charset="0"/>
                <a:cs typeface="Calibri" panose="020F0502020204030204" pitchFamily="34" charset="0"/>
              </a:rPr>
              <a:t>Encompasses total </a:t>
            </a:r>
            <a:r>
              <a:rPr lang="en-US" sz="2200" b="1" cap="none" dirty="0">
                <a:solidFill>
                  <a:schemeClr val="accent1"/>
                </a:solidFill>
                <a:latin typeface="Calibri" panose="020F0502020204030204" pitchFamily="34" charset="0"/>
                <a:cs typeface="Calibri" panose="020F0502020204030204" pitchFamily="34" charset="0"/>
              </a:rPr>
              <a:t>acceptance, </a:t>
            </a:r>
            <a:r>
              <a:rPr lang="en-US" sz="2200" b="1" i="1" u="sng" cap="none" dirty="0">
                <a:solidFill>
                  <a:schemeClr val="accent1"/>
                </a:solidFill>
                <a:latin typeface="Calibri" panose="020F0502020204030204" pitchFamily="34" charset="0"/>
                <a:cs typeface="Calibri" panose="020F0502020204030204" pitchFamily="34" charset="0"/>
              </a:rPr>
              <a:t>compassion</a:t>
            </a:r>
            <a:r>
              <a:rPr lang="en-US" sz="2200" b="1" cap="none" dirty="0">
                <a:solidFill>
                  <a:schemeClr val="accent1"/>
                </a:solidFill>
                <a:latin typeface="Calibri" panose="020F0502020204030204" pitchFamily="34" charset="0"/>
                <a:cs typeface="Calibri" panose="020F0502020204030204" pitchFamily="34" charset="0"/>
              </a:rPr>
              <a:t>, selflessness, kindness </a:t>
            </a:r>
            <a:r>
              <a:rPr lang="en-US" sz="2200" b="1" cap="none" dirty="0">
                <a:latin typeface="Calibri" panose="020F0502020204030204" pitchFamily="34" charset="0"/>
                <a:cs typeface="Calibri" panose="020F0502020204030204" pitchFamily="34" charset="0"/>
              </a:rPr>
              <a:t>and</a:t>
            </a:r>
            <a:r>
              <a:rPr lang="en-US" sz="2200" b="1" cap="none" dirty="0">
                <a:solidFill>
                  <a:schemeClr val="accent1"/>
                </a:solidFill>
                <a:latin typeface="Calibri" panose="020F0502020204030204" pitchFamily="34" charset="0"/>
                <a:cs typeface="Calibri" panose="020F0502020204030204" pitchFamily="34" charset="0"/>
              </a:rPr>
              <a:t> forgiveness</a:t>
            </a:r>
          </a:p>
          <a:p>
            <a:pPr marL="0" marR="0" lvl="0" indent="0">
              <a:lnSpc>
                <a:spcPct val="105000"/>
              </a:lnSpc>
              <a:spcBef>
                <a:spcPts val="0"/>
              </a:spcBef>
              <a:spcAft>
                <a:spcPts val="0"/>
              </a:spcAft>
              <a:buSzPct val="100000"/>
              <a:buNone/>
            </a:pPr>
            <a:endParaRPr lang="en-US" sz="1600" b="1" cap="none" dirty="0">
              <a:effectLst/>
              <a:latin typeface="Calibri" panose="020F0502020204030204" pitchFamily="34" charset="0"/>
              <a:ea typeface="Times New Roman" panose="02020603050405020304" pitchFamily="18" charset="0"/>
              <a:cs typeface="Calibri" panose="020F0502020204030204" pitchFamily="34" charset="0"/>
            </a:endParaRPr>
          </a:p>
          <a:p>
            <a:pPr marL="0" indent="0">
              <a:lnSpc>
                <a:spcPct val="105000"/>
              </a:lnSpc>
              <a:spcBef>
                <a:spcPts val="0"/>
              </a:spcBef>
              <a:buNone/>
            </a:pPr>
            <a:r>
              <a:rPr lang="en-US" sz="2400" b="1" i="1" u="sng" cap="none" dirty="0">
                <a:solidFill>
                  <a:schemeClr val="accent1"/>
                </a:solidFill>
                <a:latin typeface="Calibri" panose="020F0502020204030204" pitchFamily="34" charset="0"/>
                <a:cs typeface="Calibri" panose="020F0502020204030204" pitchFamily="34" charset="0"/>
              </a:rPr>
              <a:t>Action</a:t>
            </a:r>
            <a:r>
              <a:rPr lang="en-US" sz="2400" b="1" cap="none" dirty="0">
                <a:latin typeface="Calibri" panose="020F0502020204030204" pitchFamily="34" charset="0"/>
                <a:ea typeface="Calibri" panose="020F0502020204030204" pitchFamily="34" charset="0"/>
                <a:cs typeface="Calibri" panose="020F0502020204030204" pitchFamily="34" charset="0"/>
              </a:rPr>
              <a:t> </a:t>
            </a:r>
          </a:p>
          <a:p>
            <a:pPr>
              <a:lnSpc>
                <a:spcPct val="105000"/>
              </a:lnSpc>
              <a:spcBef>
                <a:spcPts val="0"/>
              </a:spcBef>
            </a:pPr>
            <a:r>
              <a:rPr lang="en-US" sz="2400" b="1" cap="none" dirty="0">
                <a:latin typeface="Calibri" panose="020F0502020204030204" pitchFamily="34" charset="0"/>
                <a:ea typeface="Calibri" panose="020F0502020204030204" pitchFamily="34" charset="0"/>
                <a:cs typeface="Calibri" panose="020F0502020204030204" pitchFamily="34" charset="0"/>
              </a:rPr>
              <a:t>Giving to and meeting others needs</a:t>
            </a:r>
          </a:p>
          <a:p>
            <a:pPr>
              <a:lnSpc>
                <a:spcPct val="105000"/>
              </a:lnSpc>
              <a:spcBef>
                <a:spcPts val="0"/>
              </a:spcBef>
            </a:pPr>
            <a:r>
              <a:rPr lang="en-US" sz="2600" b="1" cap="none" spc="-15" dirty="0">
                <a:latin typeface="Calibri" panose="020F0502020204030204" pitchFamily="34" charset="0"/>
                <a:cs typeface="Calibri" panose="020F0502020204030204" pitchFamily="34" charset="0"/>
              </a:rPr>
              <a:t>Seek to minister God’s love to other on a daily basis</a:t>
            </a:r>
          </a:p>
          <a:p>
            <a:pPr>
              <a:lnSpc>
                <a:spcPct val="105000"/>
              </a:lnSpc>
              <a:spcBef>
                <a:spcPts val="0"/>
              </a:spcBef>
            </a:pPr>
            <a:r>
              <a:rPr lang="en-US" sz="2600" b="1" cap="none" spc="-15" dirty="0">
                <a:latin typeface="Calibri" panose="020F0502020204030204" pitchFamily="34" charset="0"/>
                <a:cs typeface="Calibri" panose="020F0502020204030204" pitchFamily="34" charset="0"/>
              </a:rPr>
              <a:t>Treating</a:t>
            </a:r>
            <a:r>
              <a:rPr lang="en-US" sz="2600" b="1" cap="none" spc="-15" dirty="0">
                <a:latin typeface="Calibri" panose="020F0502020204030204" pitchFamily="34" charset="0"/>
                <a:ea typeface="Calibri" panose="020F0502020204030204" pitchFamily="34" charset="0"/>
                <a:cs typeface="Calibri" panose="020F0502020204030204" pitchFamily="34" charset="0"/>
              </a:rPr>
              <a:t> each other with love and respect </a:t>
            </a:r>
            <a:r>
              <a:rPr lang="en-US" sz="2600" b="1" cap="none" spc="-15"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a:t>
            </a:r>
            <a:r>
              <a:rPr lang="en-US" b="1" cap="none" spc="-15"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Eph 5: 25, 33</a:t>
            </a:r>
            <a:endParaRPr lang="en-US" sz="2400" b="1" cap="none"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105000"/>
              </a:lnSpc>
              <a:spcBef>
                <a:spcPts val="0"/>
              </a:spcBef>
            </a:pPr>
            <a:r>
              <a:rPr lang="en-US" sz="2400" b="1" cap="none" dirty="0">
                <a:latin typeface="Calibri" panose="020F0502020204030204" pitchFamily="34" charset="0"/>
                <a:ea typeface="Calibri" panose="020F0502020204030204" pitchFamily="34" charset="0"/>
                <a:cs typeface="Calibri" panose="020F0502020204030204" pitchFamily="34" charset="0"/>
              </a:rPr>
              <a:t>Learning loving communication </a:t>
            </a:r>
          </a:p>
          <a:p>
            <a:pPr>
              <a:lnSpc>
                <a:spcPct val="105000"/>
              </a:lnSpc>
              <a:spcBef>
                <a:spcPts val="0"/>
              </a:spcBef>
            </a:pPr>
            <a:r>
              <a:rPr lang="en-US" sz="2400" b="1" cap="none" dirty="0" err="1">
                <a:effectLst/>
                <a:latin typeface="Calibri" panose="020F0502020204030204" pitchFamily="34" charset="0"/>
                <a:ea typeface="Calibri" panose="020F0502020204030204" pitchFamily="34" charset="0"/>
                <a:cs typeface="Calibri" panose="020F0502020204030204" pitchFamily="34" charset="0"/>
              </a:rPr>
              <a:t>Reqs</a:t>
            </a:r>
            <a:r>
              <a:rPr lang="en-US" sz="2400" b="1" cap="none" dirty="0">
                <a:effectLst/>
                <a:latin typeface="Calibri" panose="020F0502020204030204" pitchFamily="34" charset="0"/>
                <a:ea typeface="Calibri" panose="020F0502020204030204" pitchFamily="34" charset="0"/>
                <a:cs typeface="Calibri" panose="020F0502020204030204" pitchFamily="34" charset="0"/>
              </a:rPr>
              <a:t> skill/practice</a:t>
            </a:r>
            <a:endParaRPr lang="en-US" sz="2400" b="1" cap="none" dirty="0">
              <a:latin typeface="Calibri" panose="020F0502020204030204" pitchFamily="34" charset="0"/>
              <a:ea typeface="Calibri" panose="020F0502020204030204" pitchFamily="34" charset="0"/>
              <a:cs typeface="Calibri" panose="020F0502020204030204" pitchFamily="34" charset="0"/>
            </a:endParaRPr>
          </a:p>
          <a:p>
            <a:pPr>
              <a:lnSpc>
                <a:spcPct val="105000"/>
              </a:lnSpc>
              <a:spcBef>
                <a:spcPts val="0"/>
              </a:spcBef>
            </a:pPr>
            <a:r>
              <a:rPr lang="en-US" sz="2400" b="1" i="1" cap="none" dirty="0">
                <a:solidFill>
                  <a:schemeClr val="accent1"/>
                </a:solidFill>
                <a:latin typeface="Calibri" panose="020F0502020204030204" pitchFamily="34" charset="0"/>
                <a:cs typeface="Calibri" panose="020F0502020204030204" pitchFamily="34" charset="0"/>
              </a:rPr>
              <a:t>Compassion</a:t>
            </a:r>
            <a:r>
              <a:rPr lang="en-US" sz="2400" b="1" cap="none" dirty="0">
                <a:effectLst/>
                <a:latin typeface="Calibri" panose="020F0502020204030204" pitchFamily="34" charset="0"/>
                <a:ea typeface="Calibri" panose="020F0502020204030204" pitchFamily="34" charset="0"/>
                <a:cs typeface="Calibri" panose="020F0502020204030204" pitchFamily="34" charset="0"/>
              </a:rPr>
              <a:t> = empathy = understanding and care</a:t>
            </a:r>
          </a:p>
          <a:p>
            <a:pPr lvl="1">
              <a:lnSpc>
                <a:spcPct val="105000"/>
              </a:lnSpc>
              <a:spcBef>
                <a:spcPts val="0"/>
              </a:spcBef>
            </a:pPr>
            <a:r>
              <a:rPr lang="en-US" sz="2200" b="1" cap="none" dirty="0">
                <a:latin typeface="Calibri" panose="020F0502020204030204" pitchFamily="34" charset="0"/>
                <a:ea typeface="Calibri" panose="020F0502020204030204" pitchFamily="34" charset="0"/>
                <a:cs typeface="Calibri" panose="020F0502020204030204" pitchFamily="34" charset="0"/>
              </a:rPr>
              <a:t>Sensitive, accurate awareness of another’s needs and feelings </a:t>
            </a:r>
            <a:endParaRPr lang="en-US" sz="2200" b="1" cap="none" dirty="0">
              <a:effectLst/>
              <a:latin typeface="Calibri" panose="020F0502020204030204" pitchFamily="34" charset="0"/>
              <a:ea typeface="Calibri" panose="020F0502020204030204" pitchFamily="34" charset="0"/>
              <a:cs typeface="Calibri" panose="020F0502020204030204" pitchFamily="34" charset="0"/>
            </a:endParaRPr>
          </a:p>
          <a:p>
            <a:pPr lvl="2">
              <a:lnSpc>
                <a:spcPct val="105000"/>
              </a:lnSpc>
              <a:spcBef>
                <a:spcPts val="0"/>
              </a:spcBef>
            </a:pPr>
            <a:endParaRPr lang="en-US" sz="2000" b="1" cap="none" dirty="0">
              <a:effectLst/>
              <a:latin typeface="Calibri" panose="020F0502020204030204" pitchFamily="34" charset="0"/>
              <a:ea typeface="Calibri" panose="020F0502020204030204" pitchFamily="34" charset="0"/>
              <a:cs typeface="Calibri" panose="020F0502020204030204" pitchFamily="34" charset="0"/>
            </a:endParaRPr>
          </a:p>
          <a:p>
            <a:pPr lvl="1">
              <a:lnSpc>
                <a:spcPct val="105000"/>
              </a:lnSpc>
              <a:spcBef>
                <a:spcPts val="0"/>
              </a:spcBef>
            </a:pPr>
            <a:endParaRPr lang="en-US" sz="2200" b="1" cap="none" dirty="0">
              <a:effectLst/>
              <a:latin typeface="Calibri" panose="020F0502020204030204" pitchFamily="34" charset="0"/>
              <a:ea typeface="Calibri" panose="020F0502020204030204" pitchFamily="34" charset="0"/>
              <a:cs typeface="Calibri" panose="020F0502020204030204" pitchFamily="34" charset="0"/>
            </a:endParaRPr>
          </a:p>
          <a:p>
            <a:pPr lvl="1">
              <a:lnSpc>
                <a:spcPct val="105000"/>
              </a:lnSpc>
              <a:spcBef>
                <a:spcPts val="0"/>
              </a:spcBef>
            </a:pPr>
            <a:endParaRPr lang="en-US" sz="2200" b="1" cap="non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lide Number Placeholder 7">
            <a:extLst>
              <a:ext uri="{FF2B5EF4-FFF2-40B4-BE49-F238E27FC236}">
                <a16:creationId xmlns:a16="http://schemas.microsoft.com/office/drawing/2014/main" id="{FD4759D5-0271-4BE3-861A-DCFDEFB3A0D7}"/>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69</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2255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Picture 2" descr="Picture 2"/>
          <p:cNvPicPr>
            <a:picLocks noChangeAspect="1"/>
          </p:cNvPicPr>
          <p:nvPr/>
        </p:nvPicPr>
        <p:blipFill>
          <a:blip r:embed="rId2"/>
          <a:stretch>
            <a:fillRect/>
          </a:stretch>
        </p:blipFill>
        <p:spPr>
          <a:xfrm>
            <a:off x="7116746" y="520825"/>
            <a:ext cx="3639162" cy="3457204"/>
          </a:xfrm>
          <a:prstGeom prst="rect">
            <a:avLst/>
          </a:prstGeom>
          <a:ln w="12700">
            <a:miter lim="400000"/>
          </a:ln>
        </p:spPr>
      </p:pic>
      <p:sp>
        <p:nvSpPr>
          <p:cNvPr id="174" name="TextBox 2"/>
          <p:cNvSpPr txBox="1"/>
          <p:nvPr/>
        </p:nvSpPr>
        <p:spPr>
          <a:xfrm>
            <a:off x="802432" y="861679"/>
            <a:ext cx="6599033" cy="28007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2000">
                <a:latin typeface="Impact"/>
                <a:ea typeface="Impact"/>
                <a:cs typeface="Impact"/>
                <a:sym typeface="Impact"/>
              </a:defRPr>
            </a:pPr>
            <a:endParaRPr dirty="0"/>
          </a:p>
          <a:p>
            <a:pPr>
              <a:spcBef>
                <a:spcPts val="600"/>
              </a:spcBef>
              <a:defRPr sz="3600" b="1">
                <a:solidFill>
                  <a:srgbClr val="BF9000"/>
                </a:solidFill>
                <a:latin typeface="Arial"/>
                <a:ea typeface="Arial"/>
                <a:cs typeface="Arial"/>
                <a:sym typeface="Arial"/>
              </a:defRPr>
            </a:pPr>
            <a:r>
              <a:rPr lang="en-US" sz="2800" i="1" dirty="0">
                <a:solidFill>
                  <a:schemeClr val="tx1">
                    <a:lumMod val="65000"/>
                    <a:lumOff val="35000"/>
                  </a:schemeClr>
                </a:solidFill>
                <a:latin typeface="Calibri" panose="020F0502020204030204" pitchFamily="34" charset="0"/>
                <a:cs typeface="Calibri" panose="020F0502020204030204" pitchFamily="34" charset="0"/>
              </a:rPr>
              <a:t>'</a:t>
            </a:r>
            <a:r>
              <a:rPr sz="2800" i="1" dirty="0">
                <a:solidFill>
                  <a:schemeClr val="tx1">
                    <a:lumMod val="65000"/>
                    <a:lumOff val="35000"/>
                  </a:schemeClr>
                </a:solidFill>
                <a:latin typeface="Calibri" panose="020F0502020204030204" pitchFamily="34" charset="0"/>
                <a:cs typeface="Calibri" panose="020F0502020204030204" pitchFamily="34" charset="0"/>
              </a:rPr>
              <a:t>The problem is not the problem. </a:t>
            </a:r>
            <a:endParaRPr lang="en-US" sz="2800" i="1" dirty="0">
              <a:solidFill>
                <a:schemeClr val="tx1">
                  <a:lumMod val="65000"/>
                  <a:lumOff val="35000"/>
                </a:schemeClr>
              </a:solidFill>
              <a:latin typeface="Calibri" panose="020F0502020204030204" pitchFamily="34" charset="0"/>
              <a:cs typeface="Calibri" panose="020F0502020204030204" pitchFamily="34" charset="0"/>
            </a:endParaRPr>
          </a:p>
          <a:p>
            <a:pPr>
              <a:spcBef>
                <a:spcPts val="600"/>
              </a:spcBef>
              <a:defRPr sz="3600" b="1">
                <a:solidFill>
                  <a:srgbClr val="BF9000"/>
                </a:solidFill>
                <a:latin typeface="Arial"/>
                <a:ea typeface="Arial"/>
                <a:cs typeface="Arial"/>
                <a:sym typeface="Arial"/>
              </a:defRPr>
            </a:pPr>
            <a:r>
              <a:rPr sz="2800" i="1" dirty="0">
                <a:solidFill>
                  <a:schemeClr val="tx1">
                    <a:lumMod val="65000"/>
                    <a:lumOff val="35000"/>
                  </a:schemeClr>
                </a:solidFill>
                <a:latin typeface="Calibri" panose="020F0502020204030204" pitchFamily="34" charset="0"/>
                <a:cs typeface="Calibri" panose="020F0502020204030204" pitchFamily="34" charset="0"/>
              </a:rPr>
              <a:t>The problem is your attitude about the problem.</a:t>
            </a:r>
            <a:endParaRPr sz="3600" i="1" dirty="0">
              <a:solidFill>
                <a:schemeClr val="tx1">
                  <a:lumMod val="65000"/>
                  <a:lumOff val="35000"/>
                </a:schemeClr>
              </a:solidFill>
              <a:latin typeface="Calibri" panose="020F0502020204030204" pitchFamily="34" charset="0"/>
              <a:cs typeface="Calibri" panose="020F0502020204030204" pitchFamily="34" charset="0"/>
            </a:endParaRPr>
          </a:p>
          <a:p>
            <a:pPr>
              <a:spcBef>
                <a:spcPts val="600"/>
              </a:spcBef>
              <a:defRPr sz="3600" b="1">
                <a:solidFill>
                  <a:srgbClr val="BF9000"/>
                </a:solidFill>
                <a:latin typeface="Arial"/>
                <a:ea typeface="Arial"/>
                <a:cs typeface="Arial"/>
                <a:sym typeface="Arial"/>
              </a:defRPr>
            </a:pPr>
            <a:r>
              <a:rPr sz="2800" i="1" dirty="0">
                <a:solidFill>
                  <a:schemeClr val="tx1">
                    <a:lumMod val="65000"/>
                    <a:lumOff val="35000"/>
                  </a:schemeClr>
                </a:solidFill>
                <a:latin typeface="Calibri" panose="020F0502020204030204" pitchFamily="34" charset="0"/>
                <a:cs typeface="Calibri" panose="020F0502020204030204" pitchFamily="34" charset="0"/>
              </a:rPr>
              <a:t>Do you understand?</a:t>
            </a:r>
            <a:r>
              <a:rPr lang="en-US" sz="2800" i="1" dirty="0">
                <a:solidFill>
                  <a:schemeClr val="tx1">
                    <a:lumMod val="65000"/>
                    <a:lumOff val="35000"/>
                  </a:schemeClr>
                </a:solidFill>
                <a:latin typeface="Calibri" panose="020F0502020204030204" pitchFamily="34" charset="0"/>
                <a:cs typeface="Calibri" panose="020F0502020204030204" pitchFamily="34" charset="0"/>
              </a:rPr>
              <a:t>'</a:t>
            </a:r>
            <a:endParaRPr sz="3600" i="1" dirty="0">
              <a:solidFill>
                <a:schemeClr val="tx1">
                  <a:lumMod val="65000"/>
                  <a:lumOff val="35000"/>
                </a:schemeClr>
              </a:solidFill>
              <a:latin typeface="Calibri" panose="020F0502020204030204" pitchFamily="34" charset="0"/>
              <a:cs typeface="Calibri" panose="020F0502020204030204" pitchFamily="34" charset="0"/>
            </a:endParaRPr>
          </a:p>
          <a:p>
            <a:pPr>
              <a:spcBef>
                <a:spcPts val="600"/>
              </a:spcBef>
              <a:defRPr sz="2800" b="1">
                <a:solidFill>
                  <a:srgbClr val="BF9000"/>
                </a:solidFill>
                <a:latin typeface="Arial"/>
                <a:ea typeface="Arial"/>
                <a:cs typeface="Arial"/>
                <a:sym typeface="Arial"/>
              </a:defRPr>
            </a:pPr>
            <a:r>
              <a:rPr lang="en-US" sz="2400" dirty="0">
                <a:solidFill>
                  <a:schemeClr val="tx1">
                    <a:lumMod val="65000"/>
                    <a:lumOff val="35000"/>
                  </a:schemeClr>
                </a:solidFill>
                <a:latin typeface="Calibri" panose="020F0502020204030204" pitchFamily="34" charset="0"/>
                <a:cs typeface="Calibri" panose="020F0502020204030204" pitchFamily="34" charset="0"/>
              </a:rPr>
              <a:t>	</a:t>
            </a:r>
            <a:r>
              <a:rPr sz="2400" dirty="0">
                <a:solidFill>
                  <a:schemeClr val="tx1">
                    <a:lumMod val="65000"/>
                    <a:lumOff val="35000"/>
                  </a:schemeClr>
                </a:solidFill>
                <a:latin typeface="Calibri" panose="020F0502020204030204" pitchFamily="34" charset="0"/>
                <a:cs typeface="Calibri" panose="020F0502020204030204" pitchFamily="34" charset="0"/>
              </a:rPr>
              <a:t>- Captain Jack Sparrow</a:t>
            </a:r>
          </a:p>
        </p:txBody>
      </p:sp>
      <p:sp>
        <p:nvSpPr>
          <p:cNvPr id="8" name="TextBox 7">
            <a:extLst>
              <a:ext uri="{FF2B5EF4-FFF2-40B4-BE49-F238E27FC236}">
                <a16:creationId xmlns:a16="http://schemas.microsoft.com/office/drawing/2014/main" id="{CB0F2184-B621-4950-8AAA-CE10419C282D}"/>
              </a:ext>
            </a:extLst>
          </p:cNvPr>
          <p:cNvSpPr txBox="1"/>
          <p:nvPr/>
        </p:nvSpPr>
        <p:spPr>
          <a:xfrm>
            <a:off x="858415" y="4058656"/>
            <a:ext cx="9917387" cy="1446550"/>
          </a:xfrm>
          <a:prstGeom prst="rect">
            <a:avLst/>
          </a:prstGeom>
          <a:solidFill>
            <a:srgbClr val="FFFF00"/>
          </a:solidFill>
          <a:ln>
            <a:solidFill>
              <a:schemeClr val="accent1"/>
            </a:solidFill>
          </a:ln>
        </p:spPr>
        <p:txBody>
          <a:bodyPr wrap="square">
            <a:spAutoFit/>
          </a:bodyPr>
          <a:lstStyle/>
          <a:p>
            <a:r>
              <a:rPr lang="en-US" sz="2200" b="1" dirty="0">
                <a:latin typeface="Calibri" panose="020F0502020204030204" pitchFamily="34" charset="0"/>
                <a:cs typeface="Calibri" panose="020F0502020204030204" pitchFamily="34" charset="0"/>
              </a:rPr>
              <a:t>Resolving conflicts is not about who is right or wrong, or getting our way.  </a:t>
            </a:r>
          </a:p>
          <a:p>
            <a:pPr marL="342900" indent="-342900">
              <a:buFont typeface="Arial" panose="020B0604020202020204" pitchFamily="34" charset="0"/>
              <a:buChar char="•"/>
            </a:pPr>
            <a:r>
              <a:rPr lang="en-US" sz="2200" b="1" dirty="0">
                <a:latin typeface="Calibri" panose="020F0502020204030204" pitchFamily="34" charset="0"/>
                <a:cs typeface="Calibri" panose="020F0502020204030204" pitchFamily="34" charset="0"/>
              </a:rPr>
              <a:t>The primary focus needs to be on the relationship: </a:t>
            </a:r>
          </a:p>
          <a:p>
            <a:pPr marL="342900" indent="-342900">
              <a:buFont typeface="Arial" panose="020B0604020202020204" pitchFamily="34" charset="0"/>
              <a:buChar char="•"/>
            </a:pPr>
            <a:r>
              <a:rPr lang="en-US" sz="2200" b="1" dirty="0">
                <a:latin typeface="Calibri" panose="020F0502020204030204" pitchFamily="34" charset="0"/>
                <a:cs typeface="Calibri" panose="020F0502020204030204" pitchFamily="34" charset="0"/>
              </a:rPr>
              <a:t>Treating each other with love and respect and deference – </a:t>
            </a:r>
          </a:p>
          <a:p>
            <a:pPr marL="342900" indent="-342900">
              <a:buFont typeface="Arial" panose="020B0604020202020204" pitchFamily="34" charset="0"/>
              <a:buChar char="•"/>
            </a:pPr>
            <a:r>
              <a:rPr lang="en-US" sz="2200" b="1" dirty="0">
                <a:latin typeface="Calibri" panose="020F0502020204030204" pitchFamily="34" charset="0"/>
                <a:cs typeface="Calibri" panose="020F0502020204030204" pitchFamily="34" charset="0"/>
              </a:rPr>
              <a:t>Giving of ourselves as Christ submitted Himself to the cross. </a:t>
            </a:r>
          </a:p>
        </p:txBody>
      </p:sp>
      <p:sp>
        <p:nvSpPr>
          <p:cNvPr id="9" name="Slide Number Placeholder 7">
            <a:extLst>
              <a:ext uri="{FF2B5EF4-FFF2-40B4-BE49-F238E27FC236}">
                <a16:creationId xmlns:a16="http://schemas.microsoft.com/office/drawing/2014/main" id="{5CA7735C-5736-4FD8-BB5E-253DF7659491}"/>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7</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10" name="Title 1">
            <a:extLst>
              <a:ext uri="{FF2B5EF4-FFF2-40B4-BE49-F238E27FC236}">
                <a16:creationId xmlns:a16="http://schemas.microsoft.com/office/drawing/2014/main" id="{09DDE759-6D1B-43C6-8441-3B940D944B7D}"/>
              </a:ext>
            </a:extLst>
          </p:cNvPr>
          <p:cNvSpPr txBox="1">
            <a:spLocks/>
          </p:cNvSpPr>
          <p:nvPr/>
        </p:nvSpPr>
        <p:spPr>
          <a:xfrm>
            <a:off x="774441" y="139959"/>
            <a:ext cx="10251091" cy="1030668"/>
          </a:xfrm>
          <a:prstGeom prst="rect">
            <a:avLst/>
          </a:prstGeom>
        </p:spPr>
        <p:txBody>
          <a:bodyPr>
            <a:no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r>
              <a:rPr lang="en-US" sz="3200" b="1" dirty="0">
                <a:latin typeface="Calibri" panose="020F0502020204030204" pitchFamily="34" charset="0"/>
                <a:ea typeface="Calibri" panose="020F0502020204030204" pitchFamily="34" charset="0"/>
                <a:cs typeface="Calibri" panose="020F0502020204030204" pitchFamily="34" charset="0"/>
              </a:rPr>
              <a:t>Living in GCL</a:t>
            </a:r>
            <a:br>
              <a:rPr lang="en-US" sz="3200" b="1" dirty="0">
                <a:latin typeface="Calibri" panose="020F0502020204030204" pitchFamily="34" charset="0"/>
                <a:ea typeface="Calibri" panose="020F0502020204030204" pitchFamily="34" charset="0"/>
                <a:cs typeface="Calibri" panose="020F0502020204030204" pitchFamily="34" charset="0"/>
              </a:rPr>
            </a:br>
            <a:r>
              <a:rPr lang="en-US" sz="3200" b="1" dirty="0">
                <a:latin typeface="Calibri" panose="020F0502020204030204" pitchFamily="34" charset="0"/>
                <a:ea typeface="Calibri" panose="020F0502020204030204" pitchFamily="34" charset="0"/>
                <a:cs typeface="Calibri" panose="020F0502020204030204" pitchFamily="34" charset="0"/>
              </a:rPr>
              <a:t>New &amp; different mindset</a:t>
            </a:r>
            <a:endParaRPr lang="en-US" sz="3200" dirty="0"/>
          </a:p>
        </p:txBody>
      </p:sp>
    </p:spTree>
    <p:extLst>
      <p:ext uri="{BB962C8B-B14F-4D97-AF65-F5344CB8AC3E}">
        <p14:creationId xmlns:p14="http://schemas.microsoft.com/office/powerpoint/2010/main" val="106055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E4B00-CA7E-4998-9813-7773F129784F}"/>
              </a:ext>
            </a:extLst>
          </p:cNvPr>
          <p:cNvSpPr>
            <a:spLocks noGrp="1"/>
          </p:cNvSpPr>
          <p:nvPr>
            <p:ph type="title"/>
          </p:nvPr>
        </p:nvSpPr>
        <p:spPr>
          <a:xfrm>
            <a:off x="595746" y="292624"/>
            <a:ext cx="10396882" cy="652030"/>
          </a:xfrm>
        </p:spPr>
        <p:txBody>
          <a:bodyPr>
            <a:normAutofit fontScale="90000"/>
          </a:bodyPr>
          <a:lstStyle/>
          <a:p>
            <a:r>
              <a:rPr lang="en-US" sz="2700" b="1" cap="all" dirty="0">
                <a:solidFill>
                  <a:schemeClr val="accent4">
                    <a:lumMod val="75000"/>
                  </a:schemeClr>
                </a:solidFill>
                <a:latin typeface="Calibri" panose="020F0502020204030204" pitchFamily="34" charset="0"/>
                <a:ea typeface="+mj-ea"/>
                <a:cs typeface="Times New Roman" panose="02020603050405020304" pitchFamily="18" charset="0"/>
              </a:rPr>
              <a:t>Great commandment: Great Awakenings</a:t>
            </a:r>
            <a:br>
              <a:rPr lang="en-US" sz="2700" b="1" cap="all" dirty="0">
                <a:solidFill>
                  <a:schemeClr val="accent4">
                    <a:lumMod val="75000"/>
                  </a:schemeClr>
                </a:solidFill>
                <a:latin typeface="Calibri" panose="020F0502020204030204" pitchFamily="34" charset="0"/>
                <a:ea typeface="+mj-ea"/>
                <a:cs typeface="Times New Roman" panose="02020603050405020304" pitchFamily="18" charset="0"/>
              </a:rPr>
            </a:br>
            <a:r>
              <a:rPr lang="en-US" sz="3600" b="1" dirty="0">
                <a:latin typeface="Calibri" panose="020F0502020204030204" pitchFamily="34" charset="0"/>
                <a:cs typeface="Calibri" panose="020F0502020204030204" pitchFamily="34" charset="0"/>
              </a:rPr>
              <a:t>Experiencing </a:t>
            </a:r>
            <a:r>
              <a:rPr lang="en-US" sz="3600" b="1" dirty="0" err="1">
                <a:latin typeface="Calibri" panose="020F0502020204030204" pitchFamily="34" charset="0"/>
                <a:cs typeface="Calibri" panose="020F0502020204030204" pitchFamily="34" charset="0"/>
              </a:rPr>
              <a:t>gc</a:t>
            </a:r>
            <a:r>
              <a:rPr lang="en-US" sz="3600" b="1" dirty="0">
                <a:latin typeface="Calibri" panose="020F0502020204030204" pitchFamily="34" charset="0"/>
                <a:cs typeface="Calibri" panose="020F0502020204030204" pitchFamily="34" charset="0"/>
              </a:rPr>
              <a:t> love </a:t>
            </a:r>
            <a:endParaRPr lang="en-US" dirty="0"/>
          </a:p>
        </p:txBody>
      </p:sp>
      <p:sp>
        <p:nvSpPr>
          <p:cNvPr id="3" name="Content Placeholder 2">
            <a:extLst>
              <a:ext uri="{FF2B5EF4-FFF2-40B4-BE49-F238E27FC236}">
                <a16:creationId xmlns:a16="http://schemas.microsoft.com/office/drawing/2014/main" id="{F7559331-2F1E-40C0-A24C-259FA0244918}"/>
              </a:ext>
            </a:extLst>
          </p:cNvPr>
          <p:cNvSpPr>
            <a:spLocks noGrp="1"/>
          </p:cNvSpPr>
          <p:nvPr>
            <p:ph idx="1"/>
          </p:nvPr>
        </p:nvSpPr>
        <p:spPr>
          <a:xfrm>
            <a:off x="650929" y="1091683"/>
            <a:ext cx="11040664" cy="5150810"/>
          </a:xfrm>
        </p:spPr>
        <p:txBody>
          <a:bodyPr>
            <a:normAutofit/>
          </a:bodyPr>
          <a:lstStyle/>
          <a:p>
            <a:pPr marL="0" marR="0" lvl="0" indent="0">
              <a:lnSpc>
                <a:spcPct val="105000"/>
              </a:lnSpc>
              <a:spcBef>
                <a:spcPts val="0"/>
              </a:spcBef>
              <a:spcAft>
                <a:spcPts val="0"/>
              </a:spcAft>
              <a:buSzPct val="100000"/>
              <a:buNone/>
            </a:pPr>
            <a:endParaRPr lang="en-US" sz="1400" b="1" cap="none" dirty="0">
              <a:effectLst/>
              <a:latin typeface="Calibri" panose="020F0502020204030204" pitchFamily="34" charset="0"/>
              <a:ea typeface="Times New Roman" panose="02020603050405020304" pitchFamily="18" charset="0"/>
              <a:cs typeface="Calibri" panose="020F0502020204030204" pitchFamily="34" charset="0"/>
            </a:endParaRPr>
          </a:p>
          <a:p>
            <a:pPr marL="0" indent="0">
              <a:lnSpc>
                <a:spcPct val="105000"/>
              </a:lnSpc>
              <a:spcBef>
                <a:spcPts val="0"/>
              </a:spcBef>
              <a:buNone/>
            </a:pPr>
            <a:r>
              <a:rPr lang="en-US" sz="2400" b="1" u="sng" cap="none" dirty="0">
                <a:latin typeface="Calibri" panose="020F0502020204030204" pitchFamily="34" charset="0"/>
                <a:ea typeface="Calibri" panose="020F0502020204030204" pitchFamily="34" charset="0"/>
                <a:cs typeface="Calibri" panose="020F0502020204030204" pitchFamily="34" charset="0"/>
              </a:rPr>
              <a:t>Empathy</a:t>
            </a:r>
            <a:r>
              <a:rPr lang="en-US" sz="2400" b="1" cap="none" dirty="0">
                <a:latin typeface="Calibri" panose="020F0502020204030204" pitchFamily="34" charset="0"/>
                <a:ea typeface="Calibri" panose="020F0502020204030204" pitchFamily="34" charset="0"/>
                <a:cs typeface="Calibri" panose="020F0502020204030204" pitchFamily="34" charset="0"/>
              </a:rPr>
              <a:t> - </a:t>
            </a:r>
            <a:r>
              <a:rPr lang="en-US" sz="2400" b="1" u="sng" cap="none" dirty="0">
                <a:latin typeface="Calibri" panose="020F0502020204030204" pitchFamily="34" charset="0"/>
                <a:ea typeface="Calibri" panose="020F0502020204030204" pitchFamily="34" charset="0"/>
                <a:cs typeface="Calibri" panose="020F0502020204030204" pitchFamily="34" charset="0"/>
              </a:rPr>
              <a:t>What it is</a:t>
            </a:r>
          </a:p>
          <a:p>
            <a:pPr>
              <a:lnSpc>
                <a:spcPct val="105000"/>
              </a:lnSpc>
              <a:spcBef>
                <a:spcPts val="0"/>
              </a:spcBef>
            </a:pPr>
            <a:r>
              <a:rPr lang="en-US" sz="2200" b="1" cap="none" dirty="0">
                <a:latin typeface="Calibri" panose="020F0502020204030204" pitchFamily="34" charset="0"/>
                <a:ea typeface="Calibri" panose="020F0502020204030204" pitchFamily="34" charset="0"/>
                <a:cs typeface="Calibri" panose="020F0502020204030204" pitchFamily="34" charset="0"/>
              </a:rPr>
              <a:t>A key component of agape: intimate love in action</a:t>
            </a:r>
          </a:p>
          <a:p>
            <a:pPr>
              <a:lnSpc>
                <a:spcPct val="105000"/>
              </a:lnSpc>
              <a:spcBef>
                <a:spcPts val="0"/>
              </a:spcBef>
            </a:pPr>
            <a:r>
              <a:rPr lang="en-US" sz="2200" b="1" cap="none" dirty="0">
                <a:latin typeface="Calibri" panose="020F0502020204030204" pitchFamily="34" charset="0"/>
                <a:ea typeface="Calibri" panose="020F0502020204030204" pitchFamily="34" charset="0"/>
                <a:cs typeface="Calibri" panose="020F0502020204030204" pitchFamily="34" charset="0"/>
              </a:rPr>
              <a:t>Listening and having compassion on others feelings - joys, hurts and sorrows</a:t>
            </a:r>
          </a:p>
          <a:p>
            <a:pPr lvl="1">
              <a:lnSpc>
                <a:spcPct val="105000"/>
              </a:lnSpc>
              <a:spcBef>
                <a:spcPts val="0"/>
              </a:spcBef>
            </a:pPr>
            <a:r>
              <a:rPr lang="en-US" sz="2000" b="1" cap="none" dirty="0">
                <a:latin typeface="Calibri" panose="020F0502020204030204" pitchFamily="34" charset="0"/>
                <a:ea typeface="Calibri" panose="020F0502020204030204" pitchFamily="34" charset="0"/>
                <a:cs typeface="Calibri" panose="020F0502020204030204" pitchFamily="34" charset="0"/>
              </a:rPr>
              <a:t>Rejoice with those that rejoice; mourn with those that mourn </a:t>
            </a:r>
            <a:r>
              <a:rPr lang="en-US" sz="1600" b="1" cap="none"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Rom 12:10</a:t>
            </a:r>
          </a:p>
          <a:p>
            <a:pPr>
              <a:lnSpc>
                <a:spcPct val="105000"/>
              </a:lnSpc>
              <a:spcBef>
                <a:spcPts val="0"/>
              </a:spcBef>
            </a:pPr>
            <a:r>
              <a:rPr lang="en-US" sz="2200" b="1" cap="none" dirty="0">
                <a:latin typeface="Calibri" panose="020F0502020204030204" pitchFamily="34" charset="0"/>
                <a:ea typeface="Calibri" panose="020F0502020204030204" pitchFamily="34" charset="0"/>
                <a:cs typeface="Calibri" panose="020F0502020204030204" pitchFamily="34" charset="0"/>
              </a:rPr>
              <a:t>Different than sympathy </a:t>
            </a:r>
          </a:p>
          <a:p>
            <a:pPr lvl="1">
              <a:lnSpc>
                <a:spcPct val="105000"/>
              </a:lnSpc>
              <a:spcBef>
                <a:spcPts val="0"/>
              </a:spcBef>
            </a:pPr>
            <a:r>
              <a:rPr lang="en-US" sz="2000" b="1" cap="none" dirty="0">
                <a:latin typeface="Calibri" panose="020F0502020204030204" pitchFamily="34" charset="0"/>
                <a:ea typeface="Calibri" panose="020F0502020204030204" pitchFamily="34" charset="0"/>
                <a:cs typeface="Calibri" panose="020F0502020204030204" pitchFamily="34" charset="0"/>
              </a:rPr>
              <a:t>Sympathy – what would I feel in that situation</a:t>
            </a:r>
          </a:p>
          <a:p>
            <a:pPr lvl="1">
              <a:lnSpc>
                <a:spcPct val="105000"/>
              </a:lnSpc>
              <a:spcBef>
                <a:spcPts val="0"/>
              </a:spcBef>
            </a:pPr>
            <a:r>
              <a:rPr lang="en-US" sz="2000" b="1" cap="none" dirty="0">
                <a:latin typeface="Calibri" panose="020F0502020204030204" pitchFamily="34" charset="0"/>
                <a:ea typeface="Calibri" panose="020F0502020204030204" pitchFamily="34" charset="0"/>
                <a:cs typeface="Calibri" panose="020F0502020204030204" pitchFamily="34" charset="0"/>
              </a:rPr>
              <a:t>Empathy – what do you feel in that situation</a:t>
            </a:r>
          </a:p>
          <a:p>
            <a:pPr>
              <a:lnSpc>
                <a:spcPct val="105000"/>
              </a:lnSpc>
              <a:spcBef>
                <a:spcPts val="0"/>
              </a:spcBef>
            </a:pPr>
            <a:r>
              <a:rPr lang="en-US" sz="2200" b="1" cap="none" dirty="0">
                <a:latin typeface="Calibri" panose="020F0502020204030204" pitchFamily="34" charset="0"/>
                <a:ea typeface="Calibri" panose="020F0502020204030204" pitchFamily="34" charset="0"/>
                <a:cs typeface="Calibri" panose="020F0502020204030204" pitchFamily="34" charset="0"/>
              </a:rPr>
              <a:t>Empathy is allowing God’s love to flow between us; and cooperating in God’s Spirit.  </a:t>
            </a:r>
          </a:p>
          <a:p>
            <a:pPr lvl="1">
              <a:lnSpc>
                <a:spcPct val="105000"/>
              </a:lnSpc>
              <a:spcBef>
                <a:spcPts val="0"/>
              </a:spcBef>
            </a:pPr>
            <a:r>
              <a:rPr lang="en-US" sz="2000" b="1" cap="none" dirty="0">
                <a:latin typeface="Calibri" panose="020F0502020204030204" pitchFamily="34" charset="0"/>
                <a:ea typeface="Calibri" panose="020F0502020204030204" pitchFamily="34" charset="0"/>
                <a:cs typeface="Calibri" panose="020F0502020204030204" pitchFamily="34" charset="0"/>
              </a:rPr>
              <a:t>It allows God to teach us new ways of relating</a:t>
            </a:r>
          </a:p>
          <a:p>
            <a:pPr lvl="1">
              <a:lnSpc>
                <a:spcPct val="105000"/>
              </a:lnSpc>
              <a:spcBef>
                <a:spcPts val="0"/>
              </a:spcBef>
            </a:pPr>
            <a:r>
              <a:rPr lang="en-US" sz="2000" b="1" cap="none" dirty="0">
                <a:latin typeface="Calibri" panose="020F0502020204030204" pitchFamily="34" charset="0"/>
                <a:ea typeface="Calibri" panose="020F0502020204030204" pitchFamily="34" charset="0"/>
                <a:cs typeface="Calibri" panose="020F0502020204030204" pitchFamily="34" charset="0"/>
              </a:rPr>
              <a:t>God’s love connects us; </a:t>
            </a:r>
          </a:p>
          <a:p>
            <a:pPr lvl="2">
              <a:lnSpc>
                <a:spcPct val="105000"/>
              </a:lnSpc>
              <a:spcBef>
                <a:spcPts val="0"/>
              </a:spcBef>
            </a:pPr>
            <a:r>
              <a:rPr lang="en-US" sz="1800" b="1" cap="none" dirty="0">
                <a:latin typeface="Calibri" panose="020F0502020204030204" pitchFamily="34" charset="0"/>
                <a:ea typeface="Calibri" panose="020F0502020204030204" pitchFamily="34" charset="0"/>
                <a:cs typeface="Calibri" panose="020F0502020204030204" pitchFamily="34" charset="0"/>
              </a:rPr>
              <a:t>Pain/hurt comes when we are disconnected.</a:t>
            </a:r>
          </a:p>
          <a:p>
            <a:pPr marL="457200" lvl="1" indent="0">
              <a:lnSpc>
                <a:spcPct val="105000"/>
              </a:lnSpc>
              <a:spcBef>
                <a:spcPts val="0"/>
              </a:spcBef>
              <a:buNone/>
            </a:pPr>
            <a:endParaRPr lang="en-US" sz="2300" b="1" cap="none" dirty="0">
              <a:latin typeface="Calibri" panose="020F0502020204030204" pitchFamily="34" charset="0"/>
              <a:cs typeface="Calibri" panose="020F0502020204030204" pitchFamily="34" charset="0"/>
            </a:endParaRPr>
          </a:p>
          <a:p>
            <a:pPr lvl="1">
              <a:lnSpc>
                <a:spcPct val="105000"/>
              </a:lnSpc>
              <a:spcBef>
                <a:spcPts val="0"/>
              </a:spcBef>
            </a:pPr>
            <a:endParaRPr lang="en-US" sz="2200" b="1" cap="none" dirty="0">
              <a:effectLst/>
              <a:latin typeface="Calibri" panose="020F0502020204030204" pitchFamily="34" charset="0"/>
              <a:ea typeface="Calibri" panose="020F0502020204030204" pitchFamily="34" charset="0"/>
              <a:cs typeface="Calibri" panose="020F0502020204030204" pitchFamily="34" charset="0"/>
            </a:endParaRPr>
          </a:p>
          <a:p>
            <a:pPr lvl="1">
              <a:lnSpc>
                <a:spcPct val="105000"/>
              </a:lnSpc>
              <a:spcBef>
                <a:spcPts val="0"/>
              </a:spcBef>
            </a:pPr>
            <a:endParaRPr lang="en-US" sz="2200" b="1" cap="none" dirty="0">
              <a:effectLst/>
              <a:latin typeface="Calibri" panose="020F0502020204030204" pitchFamily="34" charset="0"/>
              <a:ea typeface="Calibri" panose="020F0502020204030204" pitchFamily="34" charset="0"/>
              <a:cs typeface="Calibri" panose="020F0502020204030204" pitchFamily="34" charset="0"/>
            </a:endParaRPr>
          </a:p>
          <a:p>
            <a:pPr lvl="1">
              <a:lnSpc>
                <a:spcPct val="105000"/>
              </a:lnSpc>
              <a:spcBef>
                <a:spcPts val="0"/>
              </a:spcBef>
            </a:pPr>
            <a:endParaRPr lang="en-US" sz="2200" b="1" cap="non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81662A3-CCD4-48E1-AD4E-5E6ECA53EB36}"/>
              </a:ext>
            </a:extLst>
          </p:cNvPr>
          <p:cNvSpPr txBox="1"/>
          <p:nvPr/>
        </p:nvSpPr>
        <p:spPr>
          <a:xfrm>
            <a:off x="848624" y="5796372"/>
            <a:ext cx="6134100" cy="369332"/>
          </a:xfrm>
          <a:prstGeom prst="rect">
            <a:avLst/>
          </a:prstGeom>
          <a:noFill/>
        </p:spPr>
        <p:txBody>
          <a:bodyPr wrap="square">
            <a:spAutoFit/>
          </a:bodyPr>
          <a:lstStyle/>
          <a:p>
            <a:r>
              <a:rPr lang="en-US" b="1" dirty="0">
                <a:solidFill>
                  <a:schemeClr val="bg2"/>
                </a:solidFill>
                <a:latin typeface="Calibri" panose="020F0502020204030204" pitchFamily="34" charset="0"/>
                <a:ea typeface="Calibri" panose="020F0502020204030204" pitchFamily="34" charset="0"/>
                <a:cs typeface="Calibri" panose="020F0502020204030204" pitchFamily="34" charset="0"/>
              </a:rPr>
              <a:t>‘The HEAR Process’; by Deborah Moncrief </a:t>
            </a:r>
            <a:endParaRPr lang="en-US" b="1" dirty="0">
              <a:solidFill>
                <a:schemeClr val="bg2"/>
              </a:solidFill>
            </a:endParaRPr>
          </a:p>
        </p:txBody>
      </p:sp>
      <p:sp>
        <p:nvSpPr>
          <p:cNvPr id="10" name="Slide Number Placeholder 7">
            <a:extLst>
              <a:ext uri="{FF2B5EF4-FFF2-40B4-BE49-F238E27FC236}">
                <a16:creationId xmlns:a16="http://schemas.microsoft.com/office/drawing/2014/main" id="{34282394-034F-48C8-B50B-DF7A534C74E2}"/>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70</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40766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E4B00-CA7E-4998-9813-7773F129784F}"/>
              </a:ext>
            </a:extLst>
          </p:cNvPr>
          <p:cNvSpPr>
            <a:spLocks noGrp="1"/>
          </p:cNvSpPr>
          <p:nvPr>
            <p:ph type="title"/>
          </p:nvPr>
        </p:nvSpPr>
        <p:spPr>
          <a:xfrm>
            <a:off x="595746" y="619197"/>
            <a:ext cx="10396882" cy="652030"/>
          </a:xfrm>
        </p:spPr>
        <p:txBody>
          <a:bodyPr>
            <a:normAutofit fontScale="90000"/>
          </a:bodyPr>
          <a:lstStyle/>
          <a:p>
            <a:r>
              <a:rPr lang="en-US" sz="2700" b="1" cap="all" dirty="0">
                <a:solidFill>
                  <a:schemeClr val="accent4">
                    <a:lumMod val="75000"/>
                  </a:schemeClr>
                </a:solidFill>
                <a:latin typeface="Calibri" panose="020F0502020204030204" pitchFamily="34" charset="0"/>
                <a:ea typeface="+mj-ea"/>
                <a:cs typeface="Times New Roman" panose="02020603050405020304" pitchFamily="18" charset="0"/>
              </a:rPr>
              <a:t>Great commandment: Great Awakenings</a:t>
            </a:r>
            <a:br>
              <a:rPr lang="en-US" sz="2700" b="1" cap="all" dirty="0">
                <a:solidFill>
                  <a:schemeClr val="accent4">
                    <a:lumMod val="75000"/>
                  </a:schemeClr>
                </a:solidFill>
                <a:latin typeface="Calibri" panose="020F0502020204030204" pitchFamily="34" charset="0"/>
                <a:ea typeface="+mj-ea"/>
                <a:cs typeface="Times New Roman" panose="02020603050405020304" pitchFamily="18" charset="0"/>
              </a:rPr>
            </a:br>
            <a:r>
              <a:rPr lang="en-US" sz="3600" b="1" dirty="0">
                <a:latin typeface="Calibri" panose="020F0502020204030204" pitchFamily="34" charset="0"/>
                <a:cs typeface="Calibri" panose="020F0502020204030204" pitchFamily="34" charset="0"/>
              </a:rPr>
              <a:t>Experiencing </a:t>
            </a:r>
            <a:r>
              <a:rPr lang="en-US" sz="3600" b="1" dirty="0" err="1">
                <a:latin typeface="Calibri" panose="020F0502020204030204" pitchFamily="34" charset="0"/>
                <a:cs typeface="Calibri" panose="020F0502020204030204" pitchFamily="34" charset="0"/>
              </a:rPr>
              <a:t>gc</a:t>
            </a:r>
            <a:r>
              <a:rPr lang="en-US" sz="3600" b="1" dirty="0">
                <a:latin typeface="Calibri" panose="020F0502020204030204" pitchFamily="34" charset="0"/>
                <a:cs typeface="Calibri" panose="020F0502020204030204" pitchFamily="34" charset="0"/>
              </a:rPr>
              <a:t> love </a:t>
            </a:r>
            <a:br>
              <a:rPr lang="en-US" sz="66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7559331-2F1E-40C0-A24C-259FA0244918}"/>
              </a:ext>
            </a:extLst>
          </p:cNvPr>
          <p:cNvSpPr>
            <a:spLocks noGrp="1"/>
          </p:cNvSpPr>
          <p:nvPr>
            <p:ph idx="1"/>
          </p:nvPr>
        </p:nvSpPr>
        <p:spPr>
          <a:xfrm>
            <a:off x="634483" y="1455576"/>
            <a:ext cx="11151497" cy="4239521"/>
          </a:xfrm>
        </p:spPr>
        <p:txBody>
          <a:bodyPr>
            <a:normAutofit/>
          </a:bodyPr>
          <a:lstStyle/>
          <a:p>
            <a:pPr marL="0" marR="0" lvl="0" indent="0">
              <a:lnSpc>
                <a:spcPct val="105000"/>
              </a:lnSpc>
              <a:spcBef>
                <a:spcPts val="0"/>
              </a:spcBef>
              <a:spcAft>
                <a:spcPts val="0"/>
              </a:spcAft>
              <a:buSzPct val="100000"/>
              <a:buNone/>
            </a:pPr>
            <a:endParaRPr lang="en-US" sz="1100" b="1" cap="none" dirty="0">
              <a:effectLst/>
              <a:latin typeface="Calibri" panose="020F0502020204030204" pitchFamily="34" charset="0"/>
              <a:ea typeface="Times New Roman" panose="02020603050405020304" pitchFamily="18" charset="0"/>
              <a:cs typeface="Calibri" panose="020F0502020204030204" pitchFamily="34" charset="0"/>
            </a:endParaRPr>
          </a:p>
          <a:p>
            <a:pPr marL="0" indent="0">
              <a:lnSpc>
                <a:spcPct val="105000"/>
              </a:lnSpc>
              <a:spcBef>
                <a:spcPts val="0"/>
              </a:spcBef>
              <a:buNone/>
            </a:pPr>
            <a:r>
              <a:rPr lang="en-US" sz="2400" b="1" u="sng" cap="none" dirty="0">
                <a:latin typeface="Calibri" panose="020F0502020204030204" pitchFamily="34" charset="0"/>
                <a:ea typeface="Calibri" panose="020F0502020204030204" pitchFamily="34" charset="0"/>
                <a:cs typeface="Calibri" panose="020F0502020204030204" pitchFamily="34" charset="0"/>
              </a:rPr>
              <a:t>Empathy</a:t>
            </a:r>
            <a:r>
              <a:rPr lang="en-US" sz="2400" b="1" cap="none" dirty="0">
                <a:latin typeface="Calibri" panose="020F0502020204030204" pitchFamily="34" charset="0"/>
                <a:ea typeface="Calibri" panose="020F0502020204030204" pitchFamily="34" charset="0"/>
                <a:cs typeface="Calibri" panose="020F0502020204030204" pitchFamily="34" charset="0"/>
              </a:rPr>
              <a:t> - </a:t>
            </a:r>
            <a:r>
              <a:rPr lang="en-US" sz="2400" b="1" u="sng" cap="none" dirty="0">
                <a:effectLst/>
                <a:latin typeface="Calibri" panose="020F0502020204030204" pitchFamily="34" charset="0"/>
                <a:ea typeface="Calibri" panose="020F0502020204030204" pitchFamily="34" charset="0"/>
                <a:cs typeface="Calibri" panose="020F0502020204030204" pitchFamily="34" charset="0"/>
              </a:rPr>
              <a:t>What it does</a:t>
            </a:r>
          </a:p>
          <a:p>
            <a:pPr>
              <a:lnSpc>
                <a:spcPct val="105000"/>
              </a:lnSpc>
              <a:spcBef>
                <a:spcPts val="0"/>
              </a:spcBef>
            </a:pPr>
            <a:r>
              <a:rPr lang="en-US" sz="2400" b="1" cap="none" dirty="0">
                <a:latin typeface="Calibri" panose="020F0502020204030204" pitchFamily="34" charset="0"/>
                <a:ea typeface="Calibri" panose="020F0502020204030204" pitchFamily="34" charset="0"/>
                <a:cs typeface="Calibri" panose="020F0502020204030204" pitchFamily="34" charset="0"/>
              </a:rPr>
              <a:t>Brings healing and comfort in safety</a:t>
            </a:r>
          </a:p>
          <a:p>
            <a:pPr lvl="1">
              <a:lnSpc>
                <a:spcPct val="105000"/>
              </a:lnSpc>
              <a:spcBef>
                <a:spcPts val="0"/>
              </a:spcBef>
            </a:pPr>
            <a:r>
              <a:rPr lang="en-US" sz="2200" b="1" cap="none" dirty="0">
                <a:latin typeface="Calibri" panose="020F0502020204030204" pitchFamily="34" charset="0"/>
                <a:ea typeface="Calibri" panose="020F0502020204030204" pitchFamily="34" charset="0"/>
                <a:cs typeface="Calibri" panose="020F0502020204030204" pitchFamily="34" charset="0"/>
              </a:rPr>
              <a:t>Ex: ‘I told you I was sorry, what more do you want’</a:t>
            </a:r>
          </a:p>
          <a:p>
            <a:pPr>
              <a:lnSpc>
                <a:spcPct val="105000"/>
              </a:lnSpc>
              <a:spcBef>
                <a:spcPts val="0"/>
              </a:spcBef>
            </a:pPr>
            <a:r>
              <a:rPr lang="en-US" sz="2400" b="1" cap="none" dirty="0">
                <a:latin typeface="Calibri" panose="020F0502020204030204" pitchFamily="34" charset="0"/>
                <a:ea typeface="Calibri" panose="020F0502020204030204" pitchFamily="34" charset="0"/>
                <a:cs typeface="Calibri" panose="020F0502020204030204" pitchFamily="34" charset="0"/>
              </a:rPr>
              <a:t>Brings freedom from burden of hurt</a:t>
            </a:r>
          </a:p>
          <a:p>
            <a:pPr>
              <a:lnSpc>
                <a:spcPct val="105000"/>
              </a:lnSpc>
              <a:spcBef>
                <a:spcPts val="0"/>
              </a:spcBef>
            </a:pPr>
            <a:r>
              <a:rPr lang="en-US" sz="2400" b="1" cap="none" dirty="0">
                <a:latin typeface="Calibri" panose="020F0502020204030204" pitchFamily="34" charset="0"/>
                <a:ea typeface="Calibri" panose="020F0502020204030204" pitchFamily="34" charset="0"/>
                <a:cs typeface="Calibri" panose="020F0502020204030204" pitchFamily="34" charset="0"/>
              </a:rPr>
              <a:t>Leads to forgiveness</a:t>
            </a:r>
          </a:p>
          <a:p>
            <a:pPr>
              <a:lnSpc>
                <a:spcPct val="105000"/>
              </a:lnSpc>
              <a:spcBef>
                <a:spcPts val="0"/>
              </a:spcBef>
            </a:pPr>
            <a:r>
              <a:rPr lang="en-US" sz="2400" b="1" cap="none" dirty="0">
                <a:latin typeface="Calibri" panose="020F0502020204030204" pitchFamily="34" charset="0"/>
                <a:ea typeface="Calibri" panose="020F0502020204030204" pitchFamily="34" charset="0"/>
                <a:cs typeface="Calibri" panose="020F0502020204030204" pitchFamily="34" charset="0"/>
              </a:rPr>
              <a:t>Transforms relationships  </a:t>
            </a:r>
          </a:p>
          <a:p>
            <a:pPr lvl="1">
              <a:lnSpc>
                <a:spcPct val="105000"/>
              </a:lnSpc>
              <a:spcBef>
                <a:spcPts val="0"/>
              </a:spcBef>
            </a:pPr>
            <a:r>
              <a:rPr lang="en-US" sz="2200" b="1" cap="none" dirty="0">
                <a:latin typeface="Calibri" panose="020F0502020204030204" pitchFamily="34" charset="0"/>
                <a:ea typeface="Calibri" panose="020F0502020204030204" pitchFamily="34" charset="0"/>
                <a:cs typeface="Calibri" panose="020F0502020204030204" pitchFamily="34" charset="0"/>
              </a:rPr>
              <a:t>‘Springboard’ to experience love &amp; intimacy in relationship</a:t>
            </a:r>
          </a:p>
          <a:p>
            <a:pPr lvl="1">
              <a:lnSpc>
                <a:spcPct val="105000"/>
              </a:lnSpc>
              <a:spcBef>
                <a:spcPts val="0"/>
              </a:spcBef>
            </a:pPr>
            <a:endParaRPr lang="en-US" sz="2200" b="1" cap="none" dirty="0">
              <a:latin typeface="Calibri" panose="020F0502020204030204" pitchFamily="34" charset="0"/>
              <a:ea typeface="Calibri" panose="020F0502020204030204" pitchFamily="34" charset="0"/>
              <a:cs typeface="Calibri" panose="020F0502020204030204" pitchFamily="34" charset="0"/>
            </a:endParaRPr>
          </a:p>
          <a:p>
            <a:pPr lvl="1">
              <a:lnSpc>
                <a:spcPct val="105000"/>
              </a:lnSpc>
              <a:spcBef>
                <a:spcPts val="0"/>
              </a:spcBef>
            </a:pPr>
            <a:endParaRPr lang="en-US" sz="2000" b="1" cap="none" dirty="0">
              <a:latin typeface="Calibri" panose="020F0502020204030204" pitchFamily="34" charset="0"/>
              <a:ea typeface="Calibri" panose="020F0502020204030204" pitchFamily="34" charset="0"/>
              <a:cs typeface="Calibri" panose="020F0502020204030204" pitchFamily="34" charset="0"/>
            </a:endParaRPr>
          </a:p>
          <a:p>
            <a:pPr marL="457200" lvl="1" indent="0">
              <a:lnSpc>
                <a:spcPct val="105000"/>
              </a:lnSpc>
              <a:spcBef>
                <a:spcPts val="0"/>
              </a:spcBef>
              <a:buNone/>
            </a:pPr>
            <a:endParaRPr lang="en-US" sz="2300" b="1" cap="none" dirty="0">
              <a:latin typeface="Calibri" panose="020F0502020204030204" pitchFamily="34" charset="0"/>
              <a:cs typeface="Calibri" panose="020F0502020204030204" pitchFamily="34" charset="0"/>
            </a:endParaRPr>
          </a:p>
          <a:p>
            <a:pPr lvl="1">
              <a:lnSpc>
                <a:spcPct val="105000"/>
              </a:lnSpc>
              <a:spcBef>
                <a:spcPts val="0"/>
              </a:spcBef>
            </a:pPr>
            <a:endParaRPr lang="en-US" sz="2200" b="1" cap="none" dirty="0">
              <a:effectLst/>
              <a:latin typeface="Calibri" panose="020F0502020204030204" pitchFamily="34" charset="0"/>
              <a:ea typeface="Calibri" panose="020F0502020204030204" pitchFamily="34" charset="0"/>
              <a:cs typeface="Calibri" panose="020F0502020204030204" pitchFamily="34" charset="0"/>
            </a:endParaRPr>
          </a:p>
          <a:p>
            <a:pPr lvl="1">
              <a:lnSpc>
                <a:spcPct val="105000"/>
              </a:lnSpc>
              <a:spcBef>
                <a:spcPts val="0"/>
              </a:spcBef>
            </a:pPr>
            <a:endParaRPr lang="en-US" sz="2200" b="1" cap="none" dirty="0">
              <a:effectLst/>
              <a:latin typeface="Calibri" panose="020F0502020204030204" pitchFamily="34" charset="0"/>
              <a:ea typeface="Calibri" panose="020F0502020204030204" pitchFamily="34" charset="0"/>
              <a:cs typeface="Calibri" panose="020F0502020204030204" pitchFamily="34" charset="0"/>
            </a:endParaRPr>
          </a:p>
          <a:p>
            <a:pPr lvl="1">
              <a:lnSpc>
                <a:spcPct val="105000"/>
              </a:lnSpc>
              <a:spcBef>
                <a:spcPts val="0"/>
              </a:spcBef>
            </a:pPr>
            <a:endParaRPr lang="en-US" sz="2200" b="1" cap="non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81662A3-CCD4-48E1-AD4E-5E6ECA53EB36}"/>
              </a:ext>
            </a:extLst>
          </p:cNvPr>
          <p:cNvSpPr txBox="1"/>
          <p:nvPr/>
        </p:nvSpPr>
        <p:spPr>
          <a:xfrm>
            <a:off x="848624" y="5811870"/>
            <a:ext cx="6134100" cy="369332"/>
          </a:xfrm>
          <a:prstGeom prst="rect">
            <a:avLst/>
          </a:prstGeom>
          <a:noFill/>
        </p:spPr>
        <p:txBody>
          <a:bodyPr wrap="square">
            <a:spAutoFit/>
          </a:bodyPr>
          <a:lstStyle/>
          <a:p>
            <a:r>
              <a:rPr lang="en-US" b="1" dirty="0">
                <a:solidFill>
                  <a:schemeClr val="bg2"/>
                </a:solidFill>
                <a:latin typeface="Calibri" panose="020F0502020204030204" pitchFamily="34" charset="0"/>
                <a:ea typeface="Calibri" panose="020F0502020204030204" pitchFamily="34" charset="0"/>
                <a:cs typeface="Calibri" panose="020F0502020204030204" pitchFamily="34" charset="0"/>
              </a:rPr>
              <a:t>‘The HEAR Process’; by Deborah Moncrief </a:t>
            </a:r>
            <a:endParaRPr lang="en-US" b="1" dirty="0">
              <a:solidFill>
                <a:schemeClr val="bg2"/>
              </a:solidFill>
            </a:endParaRPr>
          </a:p>
        </p:txBody>
      </p:sp>
      <p:sp>
        <p:nvSpPr>
          <p:cNvPr id="10" name="Slide Number Placeholder 7">
            <a:extLst>
              <a:ext uri="{FF2B5EF4-FFF2-40B4-BE49-F238E27FC236}">
                <a16:creationId xmlns:a16="http://schemas.microsoft.com/office/drawing/2014/main" id="{513A41B4-A34D-40DA-A729-C27199511BBB}"/>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71</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19943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E4B00-CA7E-4998-9813-7773F129784F}"/>
              </a:ext>
            </a:extLst>
          </p:cNvPr>
          <p:cNvSpPr>
            <a:spLocks noGrp="1"/>
          </p:cNvSpPr>
          <p:nvPr>
            <p:ph type="title"/>
          </p:nvPr>
        </p:nvSpPr>
        <p:spPr>
          <a:xfrm>
            <a:off x="595746" y="625152"/>
            <a:ext cx="10396882" cy="590094"/>
          </a:xfrm>
        </p:spPr>
        <p:txBody>
          <a:bodyPr>
            <a:normAutofit fontScale="90000"/>
          </a:bodyPr>
          <a:lstStyle/>
          <a:p>
            <a:r>
              <a:rPr lang="en-US" sz="2700" b="1" cap="all" dirty="0">
                <a:solidFill>
                  <a:schemeClr val="accent4">
                    <a:lumMod val="75000"/>
                  </a:schemeClr>
                </a:solidFill>
                <a:latin typeface="Calibri" panose="020F0502020204030204" pitchFamily="34" charset="0"/>
                <a:ea typeface="+mj-ea"/>
                <a:cs typeface="Times New Roman" panose="02020603050405020304" pitchFamily="18" charset="0"/>
              </a:rPr>
              <a:t>Great commandment: Great Awakenings</a:t>
            </a:r>
            <a:br>
              <a:rPr lang="en-US" sz="2700" b="1" cap="all" dirty="0">
                <a:solidFill>
                  <a:schemeClr val="accent4">
                    <a:lumMod val="75000"/>
                  </a:schemeClr>
                </a:solidFill>
                <a:latin typeface="Calibri" panose="020F0502020204030204" pitchFamily="34" charset="0"/>
                <a:ea typeface="+mj-ea"/>
                <a:cs typeface="Times New Roman" panose="02020603050405020304" pitchFamily="18" charset="0"/>
              </a:rPr>
            </a:br>
            <a:r>
              <a:rPr lang="en-US" sz="3600" b="1" dirty="0">
                <a:latin typeface="Calibri" panose="020F0502020204030204" pitchFamily="34" charset="0"/>
                <a:cs typeface="Calibri" panose="020F0502020204030204" pitchFamily="34" charset="0"/>
              </a:rPr>
              <a:t>Experiencing </a:t>
            </a:r>
            <a:r>
              <a:rPr lang="en-US" sz="3600" b="1" dirty="0" err="1">
                <a:latin typeface="Calibri" panose="020F0502020204030204" pitchFamily="34" charset="0"/>
                <a:cs typeface="Calibri" panose="020F0502020204030204" pitchFamily="34" charset="0"/>
              </a:rPr>
              <a:t>gc</a:t>
            </a:r>
            <a:r>
              <a:rPr lang="en-US" sz="3600" b="1" dirty="0">
                <a:latin typeface="Calibri" panose="020F0502020204030204" pitchFamily="34" charset="0"/>
                <a:cs typeface="Calibri" panose="020F0502020204030204" pitchFamily="34" charset="0"/>
              </a:rPr>
              <a:t> love </a:t>
            </a:r>
            <a:br>
              <a:rPr lang="en-US" sz="66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7559331-2F1E-40C0-A24C-259FA0244918}"/>
              </a:ext>
            </a:extLst>
          </p:cNvPr>
          <p:cNvSpPr>
            <a:spLocks noGrp="1"/>
          </p:cNvSpPr>
          <p:nvPr>
            <p:ph idx="1"/>
          </p:nvPr>
        </p:nvSpPr>
        <p:spPr>
          <a:xfrm>
            <a:off x="623455" y="1214523"/>
            <a:ext cx="11042072" cy="5404661"/>
          </a:xfrm>
        </p:spPr>
        <p:txBody>
          <a:bodyPr>
            <a:normAutofit/>
          </a:bodyPr>
          <a:lstStyle/>
          <a:p>
            <a:pPr marL="0" indent="0">
              <a:lnSpc>
                <a:spcPct val="105000"/>
              </a:lnSpc>
              <a:spcBef>
                <a:spcPts val="0"/>
              </a:spcBef>
              <a:buNone/>
            </a:pPr>
            <a:r>
              <a:rPr lang="en-US" sz="2400" b="1" u="sng" cap="none" dirty="0">
                <a:latin typeface="Calibri" panose="020F0502020204030204" pitchFamily="34" charset="0"/>
                <a:ea typeface="Calibri" panose="020F0502020204030204" pitchFamily="34" charset="0"/>
                <a:cs typeface="Calibri" panose="020F0502020204030204" pitchFamily="34" charset="0"/>
              </a:rPr>
              <a:t>Empathy</a:t>
            </a:r>
            <a:r>
              <a:rPr lang="en-US" sz="2400" b="1" cap="none" dirty="0">
                <a:latin typeface="Calibri" panose="020F0502020204030204" pitchFamily="34" charset="0"/>
                <a:ea typeface="Calibri" panose="020F0502020204030204" pitchFamily="34" charset="0"/>
                <a:cs typeface="Calibri" panose="020F0502020204030204" pitchFamily="34" charset="0"/>
              </a:rPr>
              <a:t> - </a:t>
            </a:r>
            <a:r>
              <a:rPr lang="en-US" sz="2200" b="1" u="sng" cap="none" dirty="0">
                <a:latin typeface="Calibri" panose="020F0502020204030204" pitchFamily="34" charset="0"/>
                <a:ea typeface="Calibri" panose="020F0502020204030204" pitchFamily="34" charset="0"/>
                <a:cs typeface="Calibri" panose="020F0502020204030204" pitchFamily="34" charset="0"/>
              </a:rPr>
              <a:t>How to do it</a:t>
            </a:r>
          </a:p>
          <a:p>
            <a:pPr>
              <a:lnSpc>
                <a:spcPct val="105000"/>
              </a:lnSpc>
              <a:spcBef>
                <a:spcPts val="0"/>
              </a:spcBef>
            </a:pPr>
            <a:r>
              <a:rPr lang="en-US" sz="2400" b="1" cap="none" dirty="0">
                <a:latin typeface="Calibri" panose="020F0502020204030204" pitchFamily="34" charset="0"/>
                <a:ea typeface="Calibri" panose="020F0502020204030204" pitchFamily="34" charset="0"/>
                <a:cs typeface="Calibri" panose="020F0502020204030204" pitchFamily="34" charset="0"/>
              </a:rPr>
              <a:t>If hurt/ problem between 2 of you</a:t>
            </a:r>
          </a:p>
          <a:p>
            <a:pPr lvl="1">
              <a:lnSpc>
                <a:spcPct val="105000"/>
              </a:lnSpc>
              <a:spcBef>
                <a:spcPts val="0"/>
              </a:spcBef>
            </a:pPr>
            <a:r>
              <a:rPr lang="en-US" sz="2200" b="1" cap="none" dirty="0">
                <a:latin typeface="Calibri" panose="020F0502020204030204" pitchFamily="34" charset="0"/>
                <a:cs typeface="Calibri" panose="020F0502020204030204" pitchFamily="34" charset="0"/>
              </a:rPr>
              <a:t>Not defensive, justifying, fixing, no “yea but”,  stonewalling, condemning</a:t>
            </a:r>
            <a:endParaRPr lang="en-US" sz="2400" b="1" cap="none"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105000"/>
              </a:lnSpc>
              <a:spcBef>
                <a:spcPts val="0"/>
              </a:spcBef>
            </a:pPr>
            <a:r>
              <a:rPr lang="en-US" sz="2400" b="1" cap="none" dirty="0">
                <a:latin typeface="Calibri" panose="020F0502020204030204" pitchFamily="34" charset="0"/>
                <a:ea typeface="Calibri" panose="020F0502020204030204" pitchFamily="34" charset="0"/>
                <a:cs typeface="Calibri" panose="020F0502020204030204" pitchFamily="34" charset="0"/>
              </a:rPr>
              <a:t>Put aside your own facts, feelings, hurts, opinions, bias’s, needs, beliefs</a:t>
            </a:r>
            <a:r>
              <a:rPr lang="en-US" sz="2400" b="1" cap="none" dirty="0">
                <a:solidFill>
                  <a:srgbClr val="FF0000"/>
                </a:solidFill>
                <a:latin typeface="Calibri" panose="020F0502020204030204" pitchFamily="34" charset="0"/>
                <a:ea typeface="Calibri" panose="020F0502020204030204" pitchFamily="34" charset="0"/>
                <a:cs typeface="Calibri" panose="020F0502020204030204" pitchFamily="34" charset="0"/>
              </a:rPr>
              <a:t> </a:t>
            </a:r>
            <a:endParaRPr lang="en-US" sz="2400" b="1" cap="none" dirty="0">
              <a:latin typeface="Calibri" panose="020F0502020204030204" pitchFamily="34" charset="0"/>
              <a:ea typeface="Calibri" panose="020F0502020204030204" pitchFamily="34" charset="0"/>
              <a:cs typeface="Calibri" panose="020F0502020204030204" pitchFamily="34" charset="0"/>
            </a:endParaRPr>
          </a:p>
          <a:p>
            <a:pPr lvl="1">
              <a:lnSpc>
                <a:spcPct val="105000"/>
              </a:lnSpc>
              <a:spcBef>
                <a:spcPts val="0"/>
              </a:spcBef>
            </a:pPr>
            <a:r>
              <a:rPr lang="en-US" sz="2200" b="1" cap="none" dirty="0">
                <a:latin typeface="Calibri" panose="020F0502020204030204" pitchFamily="34" charset="0"/>
                <a:ea typeface="Calibri" panose="020F0502020204030204" pitchFamily="34" charset="0"/>
                <a:cs typeface="Calibri" panose="020F0502020204030204" pitchFamily="34" charset="0"/>
              </a:rPr>
              <a:t>Focus is strictly on the other and restoring relationship</a:t>
            </a:r>
            <a:endParaRPr lang="en-US" sz="2000" b="1" cap="none"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lvl="1">
              <a:lnSpc>
                <a:spcPct val="105000"/>
              </a:lnSpc>
              <a:spcBef>
                <a:spcPts val="0"/>
              </a:spcBef>
            </a:pPr>
            <a:r>
              <a:rPr lang="en-US" sz="2200" b="1" cap="none" dirty="0">
                <a:latin typeface="Calibri" panose="020F0502020204030204" pitchFamily="34" charset="0"/>
                <a:ea typeface="Calibri" panose="020F0502020204030204" pitchFamily="34" charset="0"/>
                <a:cs typeface="Calibri" panose="020F0502020204030204" pitchFamily="34" charset="0"/>
              </a:rPr>
              <a:t>Must take off your personal glasses:  the way you see things (biases)</a:t>
            </a:r>
          </a:p>
          <a:p>
            <a:pPr lvl="2">
              <a:lnSpc>
                <a:spcPct val="105000"/>
              </a:lnSpc>
              <a:spcBef>
                <a:spcPts val="0"/>
              </a:spcBef>
            </a:pPr>
            <a:r>
              <a:rPr lang="en-US" sz="2000" b="1" cap="none" dirty="0">
                <a:latin typeface="Calibri" panose="020F0502020204030204" pitchFamily="34" charset="0"/>
                <a:ea typeface="Calibri" panose="020F0502020204030204" pitchFamily="34" charset="0"/>
                <a:cs typeface="Calibri" panose="020F0502020204030204" pitchFamily="34" charset="0"/>
              </a:rPr>
              <a:t>Focus only on them &amp; seeing differently</a:t>
            </a:r>
          </a:p>
          <a:p>
            <a:pPr>
              <a:lnSpc>
                <a:spcPct val="105000"/>
              </a:lnSpc>
              <a:spcBef>
                <a:spcPts val="0"/>
              </a:spcBef>
            </a:pPr>
            <a:r>
              <a:rPr lang="en-US" sz="2500" b="1" cap="none" dirty="0">
                <a:latin typeface="Calibri" panose="020F0502020204030204" pitchFamily="34" charset="0"/>
                <a:cs typeface="Calibri" panose="020F0502020204030204" pitchFamily="34" charset="0"/>
              </a:rPr>
              <a:t>Seeing my wife through the eyes of God </a:t>
            </a:r>
            <a:r>
              <a:rPr lang="en-US" sz="2500" b="1" cap="none" dirty="0">
                <a:solidFill>
                  <a:schemeClr val="bg1">
                    <a:lumMod val="50000"/>
                  </a:schemeClr>
                </a:solidFill>
                <a:latin typeface="Calibri" panose="020F0502020204030204" pitchFamily="34" charset="0"/>
                <a:cs typeface="Calibri" panose="020F0502020204030204" pitchFamily="34" charset="0"/>
              </a:rPr>
              <a:t> </a:t>
            </a:r>
          </a:p>
          <a:p>
            <a:pPr lvl="1">
              <a:lnSpc>
                <a:spcPct val="105000"/>
              </a:lnSpc>
              <a:spcBef>
                <a:spcPts val="0"/>
              </a:spcBef>
            </a:pPr>
            <a:r>
              <a:rPr lang="en-US" sz="2300" b="1" cap="none" dirty="0">
                <a:latin typeface="Calibri" panose="020F0502020204030204" pitchFamily="34" charset="0"/>
                <a:cs typeface="Calibri" panose="020F0502020204030204" pitchFamily="34" charset="0"/>
              </a:rPr>
              <a:t>Through agape love</a:t>
            </a:r>
          </a:p>
          <a:p>
            <a:pPr lvl="1">
              <a:lnSpc>
                <a:spcPct val="105000"/>
              </a:lnSpc>
              <a:spcBef>
                <a:spcPts val="0"/>
              </a:spcBef>
            </a:pPr>
            <a:r>
              <a:rPr lang="en-US" sz="2300" b="1" cap="none" dirty="0">
                <a:latin typeface="Calibri" panose="020F0502020204030204" pitchFamily="34" charset="0"/>
                <a:cs typeface="Calibri" panose="020F0502020204030204" pitchFamily="34" charset="0"/>
              </a:rPr>
              <a:t>God’s heart is hurt when we hurt</a:t>
            </a:r>
          </a:p>
          <a:p>
            <a:pPr>
              <a:lnSpc>
                <a:spcPct val="105000"/>
              </a:lnSpc>
              <a:spcBef>
                <a:spcPts val="0"/>
              </a:spcBef>
            </a:pPr>
            <a:r>
              <a:rPr lang="en-US" sz="2400" b="1" cap="none" dirty="0">
                <a:effectLst/>
                <a:latin typeface="Calibri" panose="020F0502020204030204" pitchFamily="34" charset="0"/>
                <a:ea typeface="Calibri" panose="020F0502020204030204" pitchFamily="34" charset="0"/>
                <a:cs typeface="Calibri" panose="020F0502020204030204" pitchFamily="34" charset="0"/>
              </a:rPr>
              <a:t>Takes practi</a:t>
            </a:r>
            <a:r>
              <a:rPr lang="en-US" sz="2400" b="1" cap="none" dirty="0">
                <a:latin typeface="Calibri" panose="020F0502020204030204" pitchFamily="34" charset="0"/>
                <a:ea typeface="Calibri" panose="020F0502020204030204" pitchFamily="34" charset="0"/>
                <a:cs typeface="Calibri" panose="020F0502020204030204" pitchFamily="34" charset="0"/>
              </a:rPr>
              <a:t>ce</a:t>
            </a:r>
          </a:p>
          <a:p>
            <a:pPr marL="457200" lvl="1" indent="0">
              <a:lnSpc>
                <a:spcPct val="105000"/>
              </a:lnSpc>
              <a:spcBef>
                <a:spcPts val="0"/>
              </a:spcBef>
              <a:buNone/>
            </a:pPr>
            <a:endParaRPr lang="en-US" sz="2300" b="1" cap="none" dirty="0">
              <a:latin typeface="Calibri" panose="020F0502020204030204" pitchFamily="34" charset="0"/>
              <a:cs typeface="Calibri" panose="020F0502020204030204" pitchFamily="34" charset="0"/>
            </a:endParaRPr>
          </a:p>
          <a:p>
            <a:pPr lvl="1">
              <a:lnSpc>
                <a:spcPct val="105000"/>
              </a:lnSpc>
              <a:spcBef>
                <a:spcPts val="0"/>
              </a:spcBef>
            </a:pPr>
            <a:endParaRPr lang="en-US" sz="2200" b="1" cap="none" dirty="0">
              <a:effectLst/>
              <a:latin typeface="Calibri" panose="020F0502020204030204" pitchFamily="34" charset="0"/>
              <a:ea typeface="Calibri" panose="020F0502020204030204" pitchFamily="34" charset="0"/>
              <a:cs typeface="Calibri" panose="020F0502020204030204" pitchFamily="34" charset="0"/>
            </a:endParaRPr>
          </a:p>
          <a:p>
            <a:pPr lvl="1">
              <a:lnSpc>
                <a:spcPct val="105000"/>
              </a:lnSpc>
              <a:spcBef>
                <a:spcPts val="0"/>
              </a:spcBef>
            </a:pPr>
            <a:endParaRPr lang="en-US" sz="2200" b="1" cap="none" dirty="0">
              <a:effectLst/>
              <a:latin typeface="Calibri" panose="020F0502020204030204" pitchFamily="34" charset="0"/>
              <a:ea typeface="Calibri" panose="020F0502020204030204" pitchFamily="34" charset="0"/>
              <a:cs typeface="Calibri" panose="020F0502020204030204" pitchFamily="34" charset="0"/>
            </a:endParaRPr>
          </a:p>
          <a:p>
            <a:pPr lvl="1">
              <a:lnSpc>
                <a:spcPct val="105000"/>
              </a:lnSpc>
              <a:spcBef>
                <a:spcPts val="0"/>
              </a:spcBef>
            </a:pPr>
            <a:endParaRPr lang="en-US" sz="2200" b="1" cap="non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81662A3-CCD4-48E1-AD4E-5E6ECA53EB36}"/>
              </a:ext>
            </a:extLst>
          </p:cNvPr>
          <p:cNvSpPr txBox="1"/>
          <p:nvPr/>
        </p:nvSpPr>
        <p:spPr>
          <a:xfrm>
            <a:off x="848624" y="5811870"/>
            <a:ext cx="6134100" cy="369332"/>
          </a:xfrm>
          <a:prstGeom prst="rect">
            <a:avLst/>
          </a:prstGeom>
          <a:noFill/>
        </p:spPr>
        <p:txBody>
          <a:bodyPr wrap="square">
            <a:spAutoFit/>
          </a:bodyPr>
          <a:lstStyle/>
          <a:p>
            <a:r>
              <a:rPr lang="en-US" b="1" dirty="0">
                <a:solidFill>
                  <a:schemeClr val="bg2"/>
                </a:solidFill>
                <a:latin typeface="Calibri" panose="020F0502020204030204" pitchFamily="34" charset="0"/>
                <a:ea typeface="Calibri" panose="020F0502020204030204" pitchFamily="34" charset="0"/>
                <a:cs typeface="Calibri" panose="020F0502020204030204" pitchFamily="34" charset="0"/>
              </a:rPr>
              <a:t>‘The HEAR Process’; by Deborah Moncrief </a:t>
            </a:r>
            <a:endParaRPr lang="en-US" b="1" dirty="0">
              <a:solidFill>
                <a:schemeClr val="bg2"/>
              </a:solidFill>
            </a:endParaRPr>
          </a:p>
        </p:txBody>
      </p:sp>
      <p:sp>
        <p:nvSpPr>
          <p:cNvPr id="11" name="Slide Number Placeholder 7">
            <a:extLst>
              <a:ext uri="{FF2B5EF4-FFF2-40B4-BE49-F238E27FC236}">
                <a16:creationId xmlns:a16="http://schemas.microsoft.com/office/drawing/2014/main" id="{61E404CD-AA20-4141-AA3E-78842CAE70DC}"/>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72</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49813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68A0CD-20B4-45C6-8E52-E0C67BB93CE2}"/>
              </a:ext>
            </a:extLst>
          </p:cNvPr>
          <p:cNvSpPr/>
          <p:nvPr/>
        </p:nvSpPr>
        <p:spPr>
          <a:xfrm>
            <a:off x="0" y="-13855"/>
            <a:ext cx="1231028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8142EE-C0E5-43D0-9DA9-F583D38D2588}"/>
              </a:ext>
            </a:extLst>
          </p:cNvPr>
          <p:cNvSpPr>
            <a:spLocks noGrp="1"/>
          </p:cNvSpPr>
          <p:nvPr>
            <p:ph type="title"/>
          </p:nvPr>
        </p:nvSpPr>
        <p:spPr>
          <a:xfrm>
            <a:off x="559837" y="424547"/>
            <a:ext cx="10784773" cy="508517"/>
          </a:xfrm>
        </p:spPr>
        <p:txBody>
          <a:bodyPr>
            <a:noAutofit/>
          </a:bodyPr>
          <a:lstStyle/>
          <a:p>
            <a:r>
              <a:rPr lang="en-US" sz="2800" b="1" cap="all" dirty="0">
                <a:solidFill>
                  <a:schemeClr val="accent1">
                    <a:lumMod val="60000"/>
                    <a:lumOff val="40000"/>
                  </a:schemeClr>
                </a:solidFill>
                <a:latin typeface="Calibri" panose="020F0502020204030204" pitchFamily="34" charset="0"/>
                <a:cs typeface="Calibri" panose="020F0502020204030204" pitchFamily="34" charset="0"/>
              </a:rPr>
              <a:t>Agape love - </a:t>
            </a:r>
            <a:r>
              <a:rPr lang="en-US" sz="2800" b="1" cap="all" dirty="0" err="1">
                <a:solidFill>
                  <a:schemeClr val="accent1">
                    <a:lumMod val="60000"/>
                    <a:lumOff val="40000"/>
                  </a:schemeClr>
                </a:solidFill>
                <a:latin typeface="Calibri" panose="020F0502020204030204" pitchFamily="34" charset="0"/>
                <a:cs typeface="Calibri" panose="020F0502020204030204" pitchFamily="34" charset="0"/>
              </a:rPr>
              <a:t>jesus</a:t>
            </a:r>
            <a:r>
              <a:rPr lang="en-US" sz="2800" b="1" cap="all" dirty="0">
                <a:solidFill>
                  <a:schemeClr val="accent1">
                    <a:lumMod val="60000"/>
                    <a:lumOff val="40000"/>
                  </a:schemeClr>
                </a:solidFill>
                <a:latin typeface="Calibri" panose="020F0502020204030204" pitchFamily="34" charset="0"/>
                <a:cs typeface="Calibri" panose="020F0502020204030204" pitchFamily="34" charset="0"/>
              </a:rPr>
              <a:t> reinstating </a:t>
            </a:r>
            <a:r>
              <a:rPr lang="en-US" sz="2800" b="1" cap="all" dirty="0" err="1">
                <a:solidFill>
                  <a:schemeClr val="accent1">
                    <a:lumMod val="60000"/>
                    <a:lumOff val="40000"/>
                  </a:schemeClr>
                </a:solidFill>
                <a:latin typeface="Calibri" panose="020F0502020204030204" pitchFamily="34" charset="0"/>
                <a:cs typeface="Calibri" panose="020F0502020204030204" pitchFamily="34" charset="0"/>
              </a:rPr>
              <a:t>simon</a:t>
            </a:r>
            <a:r>
              <a:rPr lang="en-US" sz="2800" b="1" cap="all" dirty="0">
                <a:solidFill>
                  <a:schemeClr val="accent1">
                    <a:lumMod val="60000"/>
                    <a:lumOff val="40000"/>
                  </a:schemeClr>
                </a:solidFill>
                <a:latin typeface="Calibri" panose="020F0502020204030204" pitchFamily="34" charset="0"/>
                <a:cs typeface="Calibri" panose="020F0502020204030204" pitchFamily="34" charset="0"/>
              </a:rPr>
              <a:t> peter- </a:t>
            </a:r>
            <a:r>
              <a:rPr lang="en-US" sz="2000" b="1" cap="all" dirty="0">
                <a:solidFill>
                  <a:schemeClr val="accent1">
                    <a:lumMod val="60000"/>
                    <a:lumOff val="40000"/>
                  </a:schemeClr>
                </a:solidFill>
                <a:latin typeface="Calibri" panose="020F0502020204030204" pitchFamily="34" charset="0"/>
                <a:cs typeface="Calibri" panose="020F0502020204030204" pitchFamily="34" charset="0"/>
              </a:rPr>
              <a:t>John 21: 15-17</a:t>
            </a:r>
            <a:endParaRPr lang="en-US" sz="2800" b="1" cap="all" dirty="0">
              <a:solidFill>
                <a:schemeClr val="accent1">
                  <a:lumMod val="60000"/>
                  <a:lumOff val="40000"/>
                </a:schemeClr>
              </a:solidFill>
              <a:latin typeface="Calibri" panose="020F0502020204030204" pitchFamily="34" charset="0"/>
              <a:cs typeface="Calibri" panose="020F0502020204030204" pitchFamily="34" charset="0"/>
            </a:endParaRPr>
          </a:p>
        </p:txBody>
      </p:sp>
      <p:sp>
        <p:nvSpPr>
          <p:cNvPr id="13" name="Content Placeholder 2">
            <a:extLst>
              <a:ext uri="{FF2B5EF4-FFF2-40B4-BE49-F238E27FC236}">
                <a16:creationId xmlns:a16="http://schemas.microsoft.com/office/drawing/2014/main" id="{B99708AD-A7FF-4464-AA22-81699DFE8A2F}"/>
              </a:ext>
            </a:extLst>
          </p:cNvPr>
          <p:cNvSpPr txBox="1">
            <a:spLocks/>
          </p:cNvSpPr>
          <p:nvPr/>
        </p:nvSpPr>
        <p:spPr>
          <a:xfrm>
            <a:off x="436303" y="935710"/>
            <a:ext cx="3671673" cy="5707690"/>
          </a:xfrm>
          <a:prstGeom prst="rect">
            <a:avLst/>
          </a:prstGeom>
          <a:solidFill>
            <a:schemeClr val="bg1"/>
          </a:solidFill>
          <a:ln>
            <a:solidFill>
              <a:schemeClr val="accent1"/>
            </a:solidFill>
          </a:ln>
        </p:spPr>
        <p:txBody>
          <a:bodyPr>
            <a:noAutofit/>
          </a:bodyPr>
          <a:lst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nSpc>
                <a:spcPct val="107000"/>
              </a:lnSpc>
              <a:spcBef>
                <a:spcPts val="0"/>
              </a:spcBef>
              <a:spcAft>
                <a:spcPts val="800"/>
              </a:spcAft>
              <a:buNone/>
            </a:pPr>
            <a:r>
              <a:rPr lang="en-US" sz="1300" b="1" u="sng" cap="none" dirty="0">
                <a:solidFill>
                  <a:schemeClr val="bg1">
                    <a:lumMod val="50000"/>
                  </a:schemeClr>
                </a:solidFill>
                <a:latin typeface="Calibri" panose="020F0502020204030204" pitchFamily="34" charset="0"/>
                <a:cs typeface="Calibri" panose="020F0502020204030204" pitchFamily="34" charset="0"/>
              </a:rPr>
              <a:t>Simon Peter’s Actions</a:t>
            </a:r>
          </a:p>
          <a:p>
            <a:pPr>
              <a:lnSpc>
                <a:spcPct val="107000"/>
              </a:lnSpc>
              <a:spcBef>
                <a:spcPts val="0"/>
              </a:spcBef>
              <a:spcAft>
                <a:spcPts val="800"/>
              </a:spcAft>
            </a:pPr>
            <a:r>
              <a:rPr lang="en-US" sz="1300" b="1" cap="none" dirty="0">
                <a:solidFill>
                  <a:schemeClr val="bg1">
                    <a:lumMod val="50000"/>
                  </a:schemeClr>
                </a:solidFill>
                <a:latin typeface="Calibri" panose="020F0502020204030204" pitchFamily="34" charset="0"/>
                <a:cs typeface="Calibri" panose="020F0502020204030204" pitchFamily="34" charset="0"/>
              </a:rPr>
              <a:t>Sank on water (lack of faith)</a:t>
            </a:r>
          </a:p>
          <a:p>
            <a:pPr>
              <a:lnSpc>
                <a:spcPct val="107000"/>
              </a:lnSpc>
              <a:spcBef>
                <a:spcPts val="0"/>
              </a:spcBef>
              <a:spcAft>
                <a:spcPts val="800"/>
              </a:spcAft>
            </a:pPr>
            <a:r>
              <a:rPr lang="en-US" sz="1300" b="1" cap="none" dirty="0">
                <a:solidFill>
                  <a:schemeClr val="bg1">
                    <a:lumMod val="50000"/>
                  </a:schemeClr>
                </a:solidFill>
                <a:latin typeface="Calibri" panose="020F0502020204030204" pitchFamily="34" charset="0"/>
                <a:cs typeface="Calibri" panose="020F0502020204030204" pitchFamily="34" charset="0"/>
              </a:rPr>
              <a:t>Rambled meaninglessly at Jesus transform.</a:t>
            </a:r>
          </a:p>
          <a:p>
            <a:pPr>
              <a:lnSpc>
                <a:spcPct val="107000"/>
              </a:lnSpc>
              <a:spcBef>
                <a:spcPts val="0"/>
              </a:spcBef>
              <a:spcAft>
                <a:spcPts val="800"/>
              </a:spcAft>
            </a:pPr>
            <a:r>
              <a:rPr lang="en-US" sz="1300" b="1" cap="none" dirty="0">
                <a:solidFill>
                  <a:schemeClr val="bg1">
                    <a:lumMod val="50000"/>
                  </a:schemeClr>
                </a:solidFill>
                <a:latin typeface="Calibri" panose="020F0502020204030204" pitchFamily="34" charset="0"/>
                <a:cs typeface="Calibri" panose="020F0502020204030204" pitchFamily="34" charset="0"/>
              </a:rPr>
              <a:t>Jesus rebuked him: ‘get behind me Satan’</a:t>
            </a:r>
          </a:p>
          <a:p>
            <a:pPr>
              <a:lnSpc>
                <a:spcPct val="107000"/>
              </a:lnSpc>
              <a:spcBef>
                <a:spcPts val="0"/>
              </a:spcBef>
              <a:spcAft>
                <a:spcPts val="800"/>
              </a:spcAft>
            </a:pPr>
            <a:r>
              <a:rPr lang="en-US" sz="1300" b="1" cap="none" dirty="0">
                <a:solidFill>
                  <a:schemeClr val="bg1">
                    <a:lumMod val="50000"/>
                  </a:schemeClr>
                </a:solidFill>
                <a:latin typeface="Calibri" panose="020F0502020204030204" pitchFamily="34" charset="0"/>
                <a:cs typeface="Calibri" panose="020F0502020204030204" pitchFamily="34" charset="0"/>
              </a:rPr>
              <a:t>Assaulted man &amp; cut off ear at Jesus arrest; Jesus rebuked him</a:t>
            </a:r>
          </a:p>
          <a:p>
            <a:pPr>
              <a:lnSpc>
                <a:spcPct val="107000"/>
              </a:lnSpc>
              <a:spcBef>
                <a:spcPts val="0"/>
              </a:spcBef>
              <a:spcAft>
                <a:spcPts val="800"/>
              </a:spcAft>
            </a:pPr>
            <a:r>
              <a:rPr lang="en-US" sz="1300" b="1" cap="none" dirty="0">
                <a:solidFill>
                  <a:schemeClr val="bg1">
                    <a:lumMod val="50000"/>
                  </a:schemeClr>
                </a:solidFill>
                <a:latin typeface="Calibri" panose="020F0502020204030204" pitchFamily="34" charset="0"/>
                <a:cs typeface="Calibri" panose="020F0502020204030204" pitchFamily="34" charset="0"/>
              </a:rPr>
              <a:t>Slept as Jesus sweat blood in anguish before arrest; Jesus needed comfort from closest friends</a:t>
            </a:r>
          </a:p>
          <a:p>
            <a:pPr>
              <a:lnSpc>
                <a:spcPct val="107000"/>
              </a:lnSpc>
              <a:spcBef>
                <a:spcPts val="0"/>
              </a:spcBef>
              <a:spcAft>
                <a:spcPts val="800"/>
              </a:spcAft>
            </a:pPr>
            <a:r>
              <a:rPr lang="en-US" sz="1300" b="1" cap="none" dirty="0">
                <a:solidFill>
                  <a:schemeClr val="bg1">
                    <a:lumMod val="50000"/>
                  </a:schemeClr>
                </a:solidFill>
                <a:latin typeface="Calibri" panose="020F0502020204030204" pitchFamily="34" charset="0"/>
                <a:cs typeface="Calibri" panose="020F0502020204030204" pitchFamily="34" charset="0"/>
              </a:rPr>
              <a:t>Lied 3X about knowing Jesus</a:t>
            </a:r>
          </a:p>
          <a:p>
            <a:pPr lvl="1">
              <a:lnSpc>
                <a:spcPct val="107000"/>
              </a:lnSpc>
              <a:spcBef>
                <a:spcPts val="0"/>
              </a:spcBef>
              <a:spcAft>
                <a:spcPts val="800"/>
              </a:spcAft>
            </a:pPr>
            <a:r>
              <a:rPr lang="en-US" sz="1300" b="1" cap="none" dirty="0">
                <a:solidFill>
                  <a:schemeClr val="bg1">
                    <a:lumMod val="50000"/>
                  </a:schemeClr>
                </a:solidFill>
                <a:latin typeface="Calibri" panose="020F0502020204030204" pitchFamily="34" charset="0"/>
                <a:cs typeface="Calibri" panose="020F0502020204030204" pitchFamily="34" charset="0"/>
              </a:rPr>
              <a:t>Eye to eye with Jesus after 3</a:t>
            </a:r>
            <a:r>
              <a:rPr lang="en-US" sz="1300" b="1" cap="none" baseline="30000" dirty="0">
                <a:solidFill>
                  <a:schemeClr val="bg1">
                    <a:lumMod val="50000"/>
                  </a:schemeClr>
                </a:solidFill>
                <a:latin typeface="Calibri" panose="020F0502020204030204" pitchFamily="34" charset="0"/>
                <a:cs typeface="Calibri" panose="020F0502020204030204" pitchFamily="34" charset="0"/>
              </a:rPr>
              <a:t>rd</a:t>
            </a:r>
            <a:endParaRPr lang="en-US" sz="1300" b="1" cap="none" dirty="0">
              <a:solidFill>
                <a:schemeClr val="bg1">
                  <a:lumMod val="50000"/>
                </a:schemeClr>
              </a:solidFill>
              <a:latin typeface="Calibri" panose="020F0502020204030204" pitchFamily="34" charset="0"/>
              <a:cs typeface="Calibri" panose="020F0502020204030204" pitchFamily="34" charset="0"/>
            </a:endParaRPr>
          </a:p>
          <a:p>
            <a:pPr>
              <a:lnSpc>
                <a:spcPct val="107000"/>
              </a:lnSpc>
              <a:spcBef>
                <a:spcPts val="0"/>
              </a:spcBef>
              <a:spcAft>
                <a:spcPts val="800"/>
              </a:spcAft>
            </a:pPr>
            <a:r>
              <a:rPr lang="en-US" sz="1300" b="1" cap="none" dirty="0">
                <a:solidFill>
                  <a:schemeClr val="bg1">
                    <a:lumMod val="50000"/>
                  </a:schemeClr>
                </a:solidFill>
                <a:latin typeface="Calibri" panose="020F0502020204030204" pitchFamily="34" charset="0"/>
                <a:cs typeface="Calibri" panose="020F0502020204030204" pitchFamily="34" charset="0"/>
              </a:rPr>
              <a:t>Not at cross to comfort dying best friend</a:t>
            </a:r>
          </a:p>
          <a:p>
            <a:pPr>
              <a:lnSpc>
                <a:spcPct val="107000"/>
              </a:lnSpc>
              <a:spcBef>
                <a:spcPts val="0"/>
              </a:spcBef>
              <a:spcAft>
                <a:spcPts val="800"/>
              </a:spcAft>
            </a:pPr>
            <a:r>
              <a:rPr lang="en-US" sz="1300" b="1" cap="none" dirty="0">
                <a:solidFill>
                  <a:schemeClr val="bg1">
                    <a:lumMod val="50000"/>
                  </a:schemeClr>
                </a:solidFill>
                <a:latin typeface="Calibri" panose="020F0502020204030204" pitchFamily="34" charset="0"/>
                <a:cs typeface="Calibri" panose="020F0502020204030204" pitchFamily="34" charset="0"/>
              </a:rPr>
              <a:t>Hid in fear from Romans/Jewish leaders</a:t>
            </a:r>
          </a:p>
          <a:p>
            <a:pPr>
              <a:lnSpc>
                <a:spcPct val="107000"/>
              </a:lnSpc>
              <a:spcBef>
                <a:spcPts val="0"/>
              </a:spcBef>
              <a:spcAft>
                <a:spcPts val="800"/>
              </a:spcAft>
            </a:pPr>
            <a:r>
              <a:rPr lang="en-US" sz="1300" b="1" cap="none" dirty="0">
                <a:solidFill>
                  <a:schemeClr val="bg1">
                    <a:lumMod val="50000"/>
                  </a:schemeClr>
                </a:solidFill>
                <a:latin typeface="Calibri" panose="020F0502020204030204" pitchFamily="34" charset="0"/>
                <a:cs typeface="Calibri" panose="020F0502020204030204" pitchFamily="34" charset="0"/>
              </a:rPr>
              <a:t>Could not respond: ‘I </a:t>
            </a:r>
            <a:r>
              <a:rPr lang="en-US" sz="1300" b="1" cap="none" dirty="0" err="1">
                <a:solidFill>
                  <a:schemeClr val="bg1">
                    <a:lumMod val="50000"/>
                  </a:schemeClr>
                </a:solidFill>
                <a:latin typeface="Calibri" panose="020F0502020204030204" pitchFamily="34" charset="0"/>
                <a:cs typeface="Calibri" panose="020F0502020204030204" pitchFamily="34" charset="0"/>
              </a:rPr>
              <a:t>agapao</a:t>
            </a:r>
            <a:r>
              <a:rPr lang="en-US" sz="1300" b="1" cap="none" dirty="0">
                <a:solidFill>
                  <a:schemeClr val="bg1">
                    <a:lumMod val="50000"/>
                  </a:schemeClr>
                </a:solidFill>
                <a:latin typeface="Calibri" panose="020F0502020204030204" pitchFamily="34" charset="0"/>
                <a:cs typeface="Calibri" panose="020F0502020204030204" pitchFamily="34" charset="0"/>
              </a:rPr>
              <a:t> you’ (2X) to his best friend &amp; Messiah</a:t>
            </a:r>
          </a:p>
          <a:p>
            <a:pPr>
              <a:lnSpc>
                <a:spcPct val="107000"/>
              </a:lnSpc>
              <a:spcBef>
                <a:spcPts val="0"/>
              </a:spcBef>
              <a:spcAft>
                <a:spcPts val="800"/>
              </a:spcAft>
            </a:pPr>
            <a:r>
              <a:rPr lang="en-US" sz="1300" b="1" cap="none" dirty="0">
                <a:solidFill>
                  <a:schemeClr val="bg1">
                    <a:lumMod val="50000"/>
                  </a:schemeClr>
                </a:solidFill>
                <a:latin typeface="Calibri" panose="020F0502020204030204" pitchFamily="34" charset="0"/>
                <a:cs typeface="Calibri" panose="020F0502020204030204" pitchFamily="34" charset="0"/>
              </a:rPr>
              <a:t>Broken – could take no further action</a:t>
            </a:r>
          </a:p>
          <a:p>
            <a:pPr marL="0" indent="0">
              <a:lnSpc>
                <a:spcPct val="107000"/>
              </a:lnSpc>
              <a:spcBef>
                <a:spcPts val="0"/>
              </a:spcBef>
              <a:spcAft>
                <a:spcPts val="800"/>
              </a:spcAft>
              <a:buNone/>
            </a:pPr>
            <a:endParaRPr lang="en-US" sz="1600" cap="none"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endParaRPr lang="en-US" sz="1800" cap="none"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Bef>
                <a:spcPts val="0"/>
              </a:spcBef>
              <a:buSzPct val="100000"/>
              <a:buFont typeface="+mj-lt"/>
              <a:buAutoNum type="arabicPeriod"/>
            </a:pPr>
            <a:endParaRPr lang="en-US" sz="2400" cap="none"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Content Placeholder 2">
            <a:extLst>
              <a:ext uri="{FF2B5EF4-FFF2-40B4-BE49-F238E27FC236}">
                <a16:creationId xmlns:a16="http://schemas.microsoft.com/office/drawing/2014/main" id="{422D6146-2AC5-4D7A-9413-8094EF4B99CD}"/>
              </a:ext>
            </a:extLst>
          </p:cNvPr>
          <p:cNvSpPr txBox="1">
            <a:spLocks/>
          </p:cNvSpPr>
          <p:nvPr/>
        </p:nvSpPr>
        <p:spPr>
          <a:xfrm>
            <a:off x="4290078" y="924337"/>
            <a:ext cx="3219023" cy="5709731"/>
          </a:xfrm>
          <a:prstGeom prst="rect">
            <a:avLst/>
          </a:prstGeom>
          <a:solidFill>
            <a:schemeClr val="bg1"/>
          </a:solidFill>
          <a:ln>
            <a:solidFill>
              <a:schemeClr val="accent1"/>
            </a:solidFill>
          </a:ln>
        </p:spPr>
        <p:txBody>
          <a:bodyPr>
            <a:noAutofit/>
          </a:bodyPr>
          <a:lst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nSpc>
                <a:spcPct val="107000"/>
              </a:lnSpc>
              <a:spcBef>
                <a:spcPts val="0"/>
              </a:spcBef>
              <a:spcAft>
                <a:spcPts val="800"/>
              </a:spcAft>
              <a:buNone/>
            </a:pPr>
            <a:r>
              <a:rPr lang="en-US" sz="1300" b="1" u="sng" cap="none" dirty="0">
                <a:latin typeface="Calibri" panose="020F0502020204030204" pitchFamily="34" charset="0"/>
                <a:cs typeface="Calibri" panose="020F0502020204030204" pitchFamily="34" charset="0"/>
              </a:rPr>
              <a:t>Simon Peter’s Condition of His Heart</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Shame, fear</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Self-condemnation, guilt-ridden</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Focused on self</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Focused on past failures</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Loss of strength, courage, confidence</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Worthless; incompetent, alone</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Regret, remorse</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Overwhelmed </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Total brokenness</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Loss of hope, faith and purpose</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Entire belief system shattered</a:t>
            </a:r>
          </a:p>
          <a:p>
            <a:pPr lvl="1">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He had given up all to follow Jesus as Messiah</a:t>
            </a:r>
          </a:p>
          <a:p>
            <a:pPr lvl="1">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Messiah’s don’t die</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Distorted view of Jesus Messiah, and His kingdom purpose</a:t>
            </a:r>
          </a:p>
          <a:p>
            <a:pPr marL="0" indent="0">
              <a:lnSpc>
                <a:spcPct val="107000"/>
              </a:lnSpc>
              <a:spcBef>
                <a:spcPts val="0"/>
              </a:spcBef>
              <a:spcAft>
                <a:spcPts val="800"/>
              </a:spcAft>
              <a:buNone/>
            </a:pPr>
            <a:endParaRPr lang="en-US" sz="1600" cap="none"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endParaRPr lang="en-US" sz="1800" cap="none"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Bef>
                <a:spcPts val="0"/>
              </a:spcBef>
              <a:buSzPct val="100000"/>
              <a:buFont typeface="+mj-lt"/>
              <a:buAutoNum type="arabicPeriod"/>
            </a:pPr>
            <a:endParaRPr lang="en-US" sz="2400" cap="none"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Content Placeholder 2">
            <a:extLst>
              <a:ext uri="{FF2B5EF4-FFF2-40B4-BE49-F238E27FC236}">
                <a16:creationId xmlns:a16="http://schemas.microsoft.com/office/drawing/2014/main" id="{F4A9A0CE-973E-4B32-9FF4-730D1C4225DA}"/>
              </a:ext>
            </a:extLst>
          </p:cNvPr>
          <p:cNvSpPr txBox="1">
            <a:spLocks/>
          </p:cNvSpPr>
          <p:nvPr/>
        </p:nvSpPr>
        <p:spPr>
          <a:xfrm>
            <a:off x="7736610" y="926612"/>
            <a:ext cx="4090208" cy="5726117"/>
          </a:xfrm>
          <a:prstGeom prst="rect">
            <a:avLst/>
          </a:prstGeom>
          <a:solidFill>
            <a:schemeClr val="bg1"/>
          </a:solidFill>
          <a:ln>
            <a:solidFill>
              <a:schemeClr val="accent1"/>
            </a:solidFill>
          </a:ln>
        </p:spPr>
        <p:txBody>
          <a:bodyPr>
            <a:noAutofit/>
          </a:bodyPr>
          <a:lst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nSpc>
                <a:spcPct val="107000"/>
              </a:lnSpc>
              <a:spcBef>
                <a:spcPts val="0"/>
              </a:spcBef>
              <a:spcAft>
                <a:spcPts val="800"/>
              </a:spcAft>
              <a:buNone/>
            </a:pPr>
            <a:r>
              <a:rPr lang="en-US" sz="1300" b="1" u="sng" cap="none" dirty="0">
                <a:latin typeface="Calibri" panose="020F0502020204030204" pitchFamily="34" charset="0"/>
                <a:cs typeface="Calibri" panose="020F0502020204030204" pitchFamily="34" charset="0"/>
              </a:rPr>
              <a:t>Jesus Heart/Response/Actions (Agape)</a:t>
            </a:r>
          </a:p>
          <a:p>
            <a:pPr>
              <a:lnSpc>
                <a:spcPct val="107000"/>
              </a:lnSpc>
              <a:spcBef>
                <a:spcPts val="0"/>
              </a:spcBef>
              <a:spcAft>
                <a:spcPts val="800"/>
              </a:spcAft>
            </a:pPr>
            <a:r>
              <a:rPr lang="en-US" sz="1300" b="1" cap="none" dirty="0">
                <a:latin typeface="Calibri" panose="020F0502020204030204" pitchFamily="34" charset="0"/>
                <a:ea typeface="Calibri" panose="020F0502020204030204" pitchFamily="34" charset="0"/>
                <a:cs typeface="Calibri" panose="020F0502020204030204" pitchFamily="34" charset="0"/>
              </a:rPr>
              <a:t>Agape, unconditional love</a:t>
            </a:r>
          </a:p>
          <a:p>
            <a:pPr>
              <a:lnSpc>
                <a:spcPct val="107000"/>
              </a:lnSpc>
              <a:spcBef>
                <a:spcPts val="0"/>
              </a:spcBef>
              <a:spcAft>
                <a:spcPts val="800"/>
              </a:spcAft>
            </a:pPr>
            <a:r>
              <a:rPr lang="en-US" sz="1300" b="1" cap="none" dirty="0">
                <a:latin typeface="Calibri" panose="020F0502020204030204" pitchFamily="34" charset="0"/>
                <a:ea typeface="Calibri" panose="020F0502020204030204" pitchFamily="34" charset="0"/>
                <a:cs typeface="Calibri" panose="020F0502020204030204" pitchFamily="34" charset="0"/>
              </a:rPr>
              <a:t>Did not shame, blame, condemn </a:t>
            </a:r>
          </a:p>
          <a:p>
            <a:pPr>
              <a:lnSpc>
                <a:spcPct val="107000"/>
              </a:lnSpc>
              <a:spcBef>
                <a:spcPts val="0"/>
              </a:spcBef>
              <a:spcAft>
                <a:spcPts val="800"/>
              </a:spcAft>
            </a:pPr>
            <a:r>
              <a:rPr lang="en-US" sz="1300" b="1" cap="none" dirty="0">
                <a:latin typeface="Calibri" panose="020F0502020204030204" pitchFamily="34" charset="0"/>
                <a:ea typeface="Calibri" panose="020F0502020204030204" pitchFamily="34" charset="0"/>
                <a:cs typeface="Calibri" panose="020F0502020204030204" pitchFamily="34" charset="0"/>
              </a:rPr>
              <a:t>Reconciling their relationship</a:t>
            </a:r>
          </a:p>
          <a:p>
            <a:pPr>
              <a:lnSpc>
                <a:spcPct val="107000"/>
              </a:lnSpc>
              <a:spcBef>
                <a:spcPts val="0"/>
              </a:spcBef>
              <a:spcAft>
                <a:spcPts val="800"/>
              </a:spcAft>
            </a:pPr>
            <a:r>
              <a:rPr lang="en-US" sz="1300" b="1" cap="none" dirty="0">
                <a:latin typeface="Calibri" panose="020F0502020204030204" pitchFamily="34" charset="0"/>
                <a:ea typeface="Calibri" panose="020F0502020204030204" pitchFamily="34" charset="0"/>
                <a:cs typeface="Calibri" panose="020F0502020204030204" pitchFamily="34" charset="0"/>
              </a:rPr>
              <a:t>Focused on Simon’s future purpose</a:t>
            </a:r>
          </a:p>
          <a:p>
            <a:pPr lvl="1">
              <a:lnSpc>
                <a:spcPct val="107000"/>
              </a:lnSpc>
              <a:spcBef>
                <a:spcPts val="0"/>
              </a:spcBef>
              <a:spcAft>
                <a:spcPts val="800"/>
              </a:spcAft>
            </a:pPr>
            <a:r>
              <a:rPr lang="en-US" sz="1300" b="1" cap="none" dirty="0">
                <a:latin typeface="Calibri" panose="020F0502020204030204" pitchFamily="34" charset="0"/>
                <a:ea typeface="Calibri" panose="020F0502020204030204" pitchFamily="34" charset="0"/>
                <a:cs typeface="Calibri" panose="020F0502020204030204" pitchFamily="34" charset="0"/>
              </a:rPr>
              <a:t>Follow me, feed my sheep, </a:t>
            </a:r>
            <a:r>
              <a:rPr lang="en-US" sz="1300" b="1" cap="none"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strengthen bros</a:t>
            </a:r>
          </a:p>
          <a:p>
            <a:pPr>
              <a:lnSpc>
                <a:spcPct val="107000"/>
              </a:lnSpc>
              <a:spcBef>
                <a:spcPts val="0"/>
              </a:spcBef>
              <a:spcAft>
                <a:spcPts val="800"/>
              </a:spcAft>
            </a:pPr>
            <a:r>
              <a:rPr lang="en-US" sz="1300" b="1" cap="none" dirty="0">
                <a:latin typeface="Calibri" panose="020F0502020204030204" pitchFamily="34" charset="0"/>
                <a:ea typeface="Calibri" panose="020F0502020204030204" pitchFamily="34" charset="0"/>
                <a:cs typeface="Calibri" panose="020F0502020204030204" pitchFamily="34" charset="0"/>
              </a:rPr>
              <a:t>Acceptance, forgiveness, kindness, selflessness</a:t>
            </a:r>
          </a:p>
          <a:p>
            <a:pPr>
              <a:lnSpc>
                <a:spcPct val="107000"/>
              </a:lnSpc>
              <a:spcBef>
                <a:spcPts val="0"/>
              </a:spcBef>
              <a:spcAft>
                <a:spcPts val="800"/>
              </a:spcAft>
            </a:pPr>
            <a:r>
              <a:rPr lang="en-US" sz="1300" b="1" cap="none" dirty="0">
                <a:latin typeface="Calibri" panose="020F0502020204030204" pitchFamily="34" charset="0"/>
                <a:ea typeface="Calibri" panose="020F0502020204030204" pitchFamily="34" charset="0"/>
                <a:cs typeface="Calibri" panose="020F0502020204030204" pitchFamily="34" charset="0"/>
              </a:rPr>
              <a:t>Did not mentioned Simon’s failures </a:t>
            </a:r>
            <a:r>
              <a:rPr lang="en-US" sz="1050" b="1" cap="none" dirty="0">
                <a:latin typeface="Calibri" panose="020F0502020204030204" pitchFamily="34" charset="0"/>
                <a:ea typeface="Calibri" panose="020F0502020204030204" pitchFamily="34" charset="0"/>
                <a:cs typeface="Calibri" panose="020F0502020204030204" pitchFamily="34" charset="0"/>
              </a:rPr>
              <a:t>(No “I told you so’s”)</a:t>
            </a:r>
            <a:endParaRPr lang="en-US" sz="1600" b="1" cap="none"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Respectful, compassionate</a:t>
            </a:r>
          </a:p>
          <a:p>
            <a:pPr>
              <a:lnSpc>
                <a:spcPct val="107000"/>
              </a:lnSpc>
              <a:spcBef>
                <a:spcPts val="0"/>
              </a:spcBef>
              <a:spcAft>
                <a:spcPts val="800"/>
              </a:spcAft>
            </a:pPr>
            <a:r>
              <a:rPr lang="en-US" sz="1300" b="1" cap="none" dirty="0">
                <a:latin typeface="Calibri" panose="020F0502020204030204" pitchFamily="34" charset="0"/>
                <a:ea typeface="Calibri" panose="020F0502020204030204" pitchFamily="34" charset="0"/>
                <a:cs typeface="Calibri" panose="020F0502020204030204" pitchFamily="34" charset="0"/>
              </a:rPr>
              <a:t>Honored Simon by preparing/serving him meal</a:t>
            </a:r>
          </a:p>
          <a:p>
            <a:pPr>
              <a:lnSpc>
                <a:spcPct val="107000"/>
              </a:lnSpc>
              <a:spcBef>
                <a:spcPts val="0"/>
              </a:spcBef>
              <a:spcAft>
                <a:spcPts val="800"/>
              </a:spcAft>
            </a:pPr>
            <a:r>
              <a:rPr lang="en-US" sz="1300" b="1" cap="none" dirty="0">
                <a:latin typeface="Calibri" panose="020F0502020204030204" pitchFamily="34" charset="0"/>
                <a:ea typeface="Calibri" panose="020F0502020204030204" pitchFamily="34" charset="0"/>
                <a:cs typeface="Calibri" panose="020F0502020204030204" pitchFamily="34" charset="0"/>
              </a:rPr>
              <a:t>Knew Simon intimately &amp; knew what he needed</a:t>
            </a:r>
          </a:p>
          <a:p>
            <a:pPr>
              <a:lnSpc>
                <a:spcPct val="107000"/>
              </a:lnSpc>
              <a:spcBef>
                <a:spcPts val="0"/>
              </a:spcBef>
              <a:spcAft>
                <a:spcPts val="800"/>
              </a:spcAft>
            </a:pPr>
            <a:r>
              <a:rPr lang="en-US" sz="1300" b="1" cap="none" dirty="0">
                <a:latin typeface="Calibri" panose="020F0502020204030204" pitchFamily="34" charset="0"/>
                <a:ea typeface="Calibri" panose="020F0502020204030204" pitchFamily="34" charset="0"/>
                <a:cs typeface="Calibri" panose="020F0502020204030204" pitchFamily="34" charset="0"/>
              </a:rPr>
              <a:t>Not displaying disappointment </a:t>
            </a:r>
          </a:p>
          <a:p>
            <a:pPr>
              <a:lnSpc>
                <a:spcPct val="107000"/>
              </a:lnSpc>
              <a:spcBef>
                <a:spcPts val="0"/>
              </a:spcBef>
              <a:spcAft>
                <a:spcPts val="800"/>
              </a:spcAft>
            </a:pPr>
            <a:r>
              <a:rPr lang="en-US" sz="1300" b="1" cap="none" dirty="0">
                <a:latin typeface="Calibri" panose="020F0502020204030204" pitchFamily="34" charset="0"/>
                <a:ea typeface="Calibri" panose="020F0502020204030204" pitchFamily="34" charset="0"/>
                <a:cs typeface="Calibri" panose="020F0502020204030204" pitchFamily="34" charset="0"/>
              </a:rPr>
              <a:t>Not abusive, harsh, retaliating</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Asked Simon questions: do you love me; to allow him to refocus his heart and confess his love</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Met Simon where he was (could not say ‘</a:t>
            </a:r>
            <a:r>
              <a:rPr lang="en-US" sz="1300" b="1" cap="none" dirty="0" err="1">
                <a:latin typeface="Calibri" panose="020F0502020204030204" pitchFamily="34" charset="0"/>
                <a:cs typeface="Calibri" panose="020F0502020204030204" pitchFamily="34" charset="0"/>
              </a:rPr>
              <a:t>agapao</a:t>
            </a:r>
            <a:r>
              <a:rPr lang="en-US" sz="1300" b="1" cap="none" dirty="0">
                <a:latin typeface="Calibri" panose="020F0502020204030204" pitchFamily="34" charset="0"/>
                <a:cs typeface="Calibri" panose="020F0502020204030204" pitchFamily="34" charset="0"/>
              </a:rPr>
              <a:t>’, so Jesus asked ‘</a:t>
            </a:r>
            <a:r>
              <a:rPr lang="en-US" sz="1300" b="1" cap="none" dirty="0" err="1">
                <a:latin typeface="Calibri" panose="020F0502020204030204" pitchFamily="34" charset="0"/>
                <a:cs typeface="Calibri" panose="020F0502020204030204" pitchFamily="34" charset="0"/>
              </a:rPr>
              <a:t>phileo</a:t>
            </a:r>
            <a:r>
              <a:rPr lang="en-US" sz="1300" b="1" cap="none" dirty="0">
                <a:latin typeface="Calibri" panose="020F0502020204030204" pitchFamily="34" charset="0"/>
                <a:cs typeface="Calibri" panose="020F0502020204030204" pitchFamily="34" charset="0"/>
              </a:rPr>
              <a:t>’ on 3rd time)</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Reconciled with Simon to prepare him for living in future purpose to lead 1</a:t>
            </a:r>
            <a:r>
              <a:rPr lang="en-US" sz="1300" b="1" cap="none" baseline="30000" dirty="0">
                <a:latin typeface="Calibri" panose="020F0502020204030204" pitchFamily="34" charset="0"/>
                <a:cs typeface="Calibri" panose="020F0502020204030204" pitchFamily="34" charset="0"/>
              </a:rPr>
              <a:t>st</a:t>
            </a:r>
            <a:r>
              <a:rPr lang="en-US" sz="1300" b="1" cap="none" dirty="0">
                <a:latin typeface="Calibri" panose="020F0502020204030204" pitchFamily="34" charset="0"/>
                <a:cs typeface="Calibri" panose="020F0502020204030204" pitchFamily="34" charset="0"/>
              </a:rPr>
              <a:t> Christian church</a:t>
            </a:r>
            <a:endParaRPr lang="en-US" sz="1800" cap="none"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141E09F-EA3E-49DD-A341-027816F360F5}"/>
              </a:ext>
            </a:extLst>
          </p:cNvPr>
          <p:cNvSpPr txBox="1"/>
          <p:nvPr/>
        </p:nvSpPr>
        <p:spPr>
          <a:xfrm>
            <a:off x="1287624" y="0"/>
            <a:ext cx="7819053" cy="400110"/>
          </a:xfrm>
          <a:prstGeom prst="rect">
            <a:avLst/>
          </a:prstGeom>
          <a:noFill/>
        </p:spPr>
        <p:txBody>
          <a:bodyPr wrap="square">
            <a:spAutoFit/>
          </a:bodyPr>
          <a:lstStyle/>
          <a:p>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cap="none" dirty="0">
                <a:latin typeface="Calibri" panose="020F0502020204030204" pitchFamily="34" charset="0"/>
                <a:ea typeface="Calibri" panose="020F0502020204030204" pitchFamily="34" charset="0"/>
                <a:cs typeface="Calibri" panose="020F0502020204030204" pitchFamily="34" charset="0"/>
              </a:rPr>
              <a:t>What do you learn in Jesus’ response to Simon Peter in agape?</a:t>
            </a:r>
            <a:endParaRPr lang="en-US" sz="2000" dirty="0"/>
          </a:p>
        </p:txBody>
      </p:sp>
      <p:sp>
        <p:nvSpPr>
          <p:cNvPr id="11" name="TextBox 10">
            <a:extLst>
              <a:ext uri="{FF2B5EF4-FFF2-40B4-BE49-F238E27FC236}">
                <a16:creationId xmlns:a16="http://schemas.microsoft.com/office/drawing/2014/main" id="{06FE190E-B72E-4126-B2D0-DF2D1A6EBF46}"/>
              </a:ext>
            </a:extLst>
          </p:cNvPr>
          <p:cNvSpPr txBox="1"/>
          <p:nvPr/>
        </p:nvSpPr>
        <p:spPr>
          <a:xfrm>
            <a:off x="569167" y="27993"/>
            <a:ext cx="905069" cy="369332"/>
          </a:xfrm>
          <a:prstGeom prst="rect">
            <a:avLst/>
          </a:prstGeom>
          <a:noFill/>
        </p:spPr>
        <p:txBody>
          <a:bodyPr wrap="square">
            <a:spAutoFit/>
          </a:bodyPr>
          <a:lstStyle/>
          <a:p>
            <a:r>
              <a:rPr lang="en-US" sz="1800" b="1" u="sng" cap="none" dirty="0">
                <a:latin typeface="Calibri" panose="020F0502020204030204" pitchFamily="34" charset="0"/>
                <a:ea typeface="Calibri" panose="020F0502020204030204" pitchFamily="34" charset="0"/>
                <a:cs typeface="Calibri" panose="020F0502020204030204" pitchFamily="34" charset="0"/>
              </a:rPr>
              <a:t>Page </a:t>
            </a:r>
            <a:r>
              <a:rPr lang="en-US" b="1" u="sng" dirty="0">
                <a:latin typeface="Calibri" panose="020F0502020204030204" pitchFamily="34" charset="0"/>
                <a:ea typeface="Calibri" panose="020F0502020204030204" pitchFamily="34" charset="0"/>
                <a:cs typeface="Calibri" panose="020F0502020204030204" pitchFamily="34" charset="0"/>
              </a:rPr>
              <a:t>2</a:t>
            </a:r>
            <a:endParaRPr lang="en-US" dirty="0"/>
          </a:p>
        </p:txBody>
      </p:sp>
    </p:spTree>
    <p:extLst>
      <p:ext uri="{BB962C8B-B14F-4D97-AF65-F5344CB8AC3E}">
        <p14:creationId xmlns:p14="http://schemas.microsoft.com/office/powerpoint/2010/main" val="229882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E4B00-CA7E-4998-9813-7773F129784F}"/>
              </a:ext>
            </a:extLst>
          </p:cNvPr>
          <p:cNvSpPr>
            <a:spLocks noGrp="1"/>
          </p:cNvSpPr>
          <p:nvPr>
            <p:ph type="title"/>
          </p:nvPr>
        </p:nvSpPr>
        <p:spPr>
          <a:xfrm>
            <a:off x="609601" y="209810"/>
            <a:ext cx="10396882" cy="614112"/>
          </a:xfrm>
        </p:spPr>
        <p:txBody>
          <a:bodyPr>
            <a:normAutofit fontScale="90000"/>
          </a:bodyPr>
          <a:lstStyle/>
          <a:p>
            <a:r>
              <a:rPr lang="en-US" sz="3600" b="1" dirty="0">
                <a:latin typeface="Calibri" panose="020F0502020204030204" pitchFamily="34" charset="0"/>
                <a:ea typeface="Calibri" panose="020F0502020204030204" pitchFamily="34" charset="0"/>
                <a:cs typeface="Calibri" panose="020F0502020204030204" pitchFamily="34" charset="0"/>
              </a:rPr>
              <a:t>workshop Discussion</a:t>
            </a:r>
            <a:br>
              <a:rPr lang="en-US" sz="3600" b="1" dirty="0">
                <a:latin typeface="Calibri" panose="020F0502020204030204" pitchFamily="34" charset="0"/>
                <a:ea typeface="Calibri" panose="020F0502020204030204" pitchFamily="34" charset="0"/>
                <a:cs typeface="Calibri" panose="020F0502020204030204" pitchFamily="34" charset="0"/>
              </a:rPr>
            </a:br>
            <a:r>
              <a:rPr lang="en-US" sz="3600" b="1" dirty="0">
                <a:latin typeface="Calibri" panose="020F0502020204030204" pitchFamily="34" charset="0"/>
                <a:ea typeface="Calibri" panose="020F0502020204030204" pitchFamily="34" charset="0"/>
                <a:cs typeface="Calibri" panose="020F0502020204030204" pitchFamily="34" charset="0"/>
              </a:rPr>
              <a:t>GC Agape Love and empathy</a:t>
            </a:r>
            <a:endParaRPr lang="en-US" dirty="0"/>
          </a:p>
        </p:txBody>
      </p:sp>
      <p:sp>
        <p:nvSpPr>
          <p:cNvPr id="3" name="Content Placeholder 2">
            <a:extLst>
              <a:ext uri="{FF2B5EF4-FFF2-40B4-BE49-F238E27FC236}">
                <a16:creationId xmlns:a16="http://schemas.microsoft.com/office/drawing/2014/main" id="{F7559331-2F1E-40C0-A24C-259FA0244918}"/>
              </a:ext>
            </a:extLst>
          </p:cNvPr>
          <p:cNvSpPr>
            <a:spLocks noGrp="1"/>
          </p:cNvSpPr>
          <p:nvPr>
            <p:ph idx="1"/>
          </p:nvPr>
        </p:nvSpPr>
        <p:spPr>
          <a:xfrm>
            <a:off x="621314" y="1576995"/>
            <a:ext cx="11029912" cy="4803805"/>
          </a:xfrm>
        </p:spPr>
        <p:txBody>
          <a:bodyPr>
            <a:normAutofit/>
          </a:bodyPr>
          <a:lstStyle/>
          <a:p>
            <a:pPr marL="457200" indent="-457200">
              <a:lnSpc>
                <a:spcPct val="105000"/>
              </a:lnSpc>
              <a:spcBef>
                <a:spcPts val="0"/>
              </a:spcBef>
              <a:buSzPct val="100000"/>
              <a:buFont typeface="+mj-lt"/>
              <a:buAutoNum type="arabicPeriod"/>
            </a:pPr>
            <a:r>
              <a:rPr lang="en-US" sz="2400" b="1" cap="none" dirty="0">
                <a:latin typeface="Calibri" panose="020F0502020204030204" pitchFamily="34" charset="0"/>
                <a:ea typeface="Calibri" panose="020F0502020204030204" pitchFamily="34" charset="0"/>
                <a:cs typeface="Calibri" panose="020F0502020204030204" pitchFamily="34" charset="0"/>
              </a:rPr>
              <a:t>What do you learn in Jesus’ response to Simon Peter in agape? </a:t>
            </a:r>
          </a:p>
          <a:p>
            <a:pPr lvl="1">
              <a:lnSpc>
                <a:spcPct val="105000"/>
              </a:lnSpc>
              <a:spcBef>
                <a:spcPts val="0"/>
              </a:spcBef>
              <a:buSzPct val="100000"/>
            </a:pPr>
            <a:r>
              <a:rPr lang="en-US" sz="2000" b="1" cap="none"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Review </a:t>
            </a:r>
            <a:r>
              <a:rPr lang="en-US" sz="2000" b="1" u="sng" cap="none"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Page 2</a:t>
            </a:r>
            <a:r>
              <a:rPr lang="en-US" sz="2000" b="1" cap="none"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sz="2000" b="1" cap="none" dirty="0">
                <a:solidFill>
                  <a:schemeClr val="bg1">
                    <a:lumMod val="50000"/>
                  </a:schemeClr>
                </a:solidFill>
                <a:latin typeface="Calibri" panose="020F0502020204030204" pitchFamily="34" charset="0"/>
                <a:cs typeface="Calibri" panose="020F0502020204030204" pitchFamily="34" charset="0"/>
              </a:rPr>
              <a:t>– ‘Agape love - Jesus reinstating Simon Peter’</a:t>
            </a:r>
            <a:endParaRPr lang="en-US" sz="3200" b="1" cap="none" dirty="0">
              <a:solidFill>
                <a:schemeClr val="bg1">
                  <a:lumMod val="50000"/>
                </a:schemeClr>
              </a:solidFill>
              <a:latin typeface="Calibri" panose="020F0502020204030204" pitchFamily="34" charset="0"/>
              <a:cs typeface="Calibri" panose="020F0502020204030204" pitchFamily="34" charset="0"/>
            </a:endParaRPr>
          </a:p>
          <a:p>
            <a:pPr marL="457200" indent="-457200">
              <a:lnSpc>
                <a:spcPct val="105000"/>
              </a:lnSpc>
              <a:spcBef>
                <a:spcPts val="0"/>
              </a:spcBef>
              <a:buSzPct val="100000"/>
              <a:buFont typeface="+mj-lt"/>
              <a:buAutoNum type="arabicPeriod"/>
            </a:pPr>
            <a:r>
              <a:rPr lang="en-US" sz="2400" b="1" cap="none" dirty="0">
                <a:latin typeface="Calibri" panose="020F0502020204030204" pitchFamily="34" charset="0"/>
                <a:ea typeface="Calibri" panose="020F0502020204030204" pitchFamily="34" charset="0"/>
                <a:cs typeface="Calibri" panose="020F0502020204030204" pitchFamily="34" charset="0"/>
              </a:rPr>
              <a:t>How do you see GC Agape Love applying to marriages &amp; families? (Simon &amp; Jesus)</a:t>
            </a:r>
          </a:p>
          <a:p>
            <a:pPr marL="457200" indent="-457200">
              <a:lnSpc>
                <a:spcPct val="105000"/>
              </a:lnSpc>
              <a:spcBef>
                <a:spcPts val="0"/>
              </a:spcBef>
              <a:buSzPct val="100000"/>
              <a:buFont typeface="+mj-lt"/>
              <a:buAutoNum type="arabicPeriod"/>
            </a:pPr>
            <a:r>
              <a:rPr lang="en-US" sz="2400" b="1" cap="none" dirty="0">
                <a:latin typeface="Calibri" panose="020F0502020204030204" pitchFamily="34" charset="0"/>
                <a:ea typeface="Calibri" panose="020F0502020204030204" pitchFamily="34" charset="0"/>
                <a:cs typeface="Calibri" panose="020F0502020204030204" pitchFamily="34" charset="0"/>
              </a:rPr>
              <a:t>How does </a:t>
            </a:r>
            <a:r>
              <a:rPr lang="en-US" sz="2400" b="1" u="sng" cap="none" dirty="0">
                <a:latin typeface="Calibri" panose="020F0502020204030204" pitchFamily="34" charset="0"/>
                <a:ea typeface="Calibri" panose="020F0502020204030204" pitchFamily="34" charset="0"/>
                <a:cs typeface="Calibri" panose="020F0502020204030204" pitchFamily="34" charset="0"/>
              </a:rPr>
              <a:t>empathy</a:t>
            </a:r>
            <a:r>
              <a:rPr lang="en-US" sz="2400" b="1" cap="none" dirty="0">
                <a:latin typeface="Calibri" panose="020F0502020204030204" pitchFamily="34" charset="0"/>
                <a:ea typeface="Calibri" panose="020F0502020204030204" pitchFamily="34" charset="0"/>
                <a:cs typeface="Calibri" panose="020F0502020204030204" pitchFamily="34" charset="0"/>
              </a:rPr>
              <a:t> demonstrate agape love?</a:t>
            </a:r>
          </a:p>
          <a:p>
            <a:pPr marL="457200" indent="-457200">
              <a:lnSpc>
                <a:spcPct val="105000"/>
              </a:lnSpc>
              <a:spcBef>
                <a:spcPts val="0"/>
              </a:spcBef>
              <a:buSzPct val="100000"/>
              <a:buFont typeface="+mj-lt"/>
              <a:buAutoNum type="arabicPeriod"/>
            </a:pPr>
            <a:r>
              <a:rPr lang="en-US" sz="2400" b="1" cap="none" dirty="0">
                <a:latin typeface="Calibri" panose="020F0502020204030204" pitchFamily="34" charset="0"/>
                <a:ea typeface="Calibri" panose="020F0502020204030204" pitchFamily="34" charset="0"/>
                <a:cs typeface="Calibri" panose="020F0502020204030204" pitchFamily="34" charset="0"/>
              </a:rPr>
              <a:t>How does God see and appreciate you, </a:t>
            </a:r>
          </a:p>
          <a:p>
            <a:pPr marL="457200" lvl="1" indent="0">
              <a:lnSpc>
                <a:spcPct val="105000"/>
              </a:lnSpc>
              <a:spcBef>
                <a:spcPts val="0"/>
              </a:spcBef>
              <a:buSzPct val="100000"/>
              <a:buNone/>
            </a:pPr>
            <a:r>
              <a:rPr lang="en-US" sz="2400" b="1" cap="none" dirty="0">
                <a:latin typeface="Calibri" panose="020F0502020204030204" pitchFamily="34" charset="0"/>
                <a:ea typeface="Calibri" panose="020F0502020204030204" pitchFamily="34" charset="0"/>
                <a:cs typeface="Calibri" panose="020F0502020204030204" pitchFamily="34" charset="0"/>
              </a:rPr>
              <a:t>and how does this impact the way I see and appreciate my spouse?</a:t>
            </a:r>
          </a:p>
          <a:p>
            <a:pPr lvl="1">
              <a:lnSpc>
                <a:spcPct val="105000"/>
              </a:lnSpc>
              <a:spcBef>
                <a:spcPts val="0"/>
              </a:spcBef>
              <a:buSzPct val="100000"/>
            </a:pPr>
            <a:r>
              <a:rPr lang="en-US" sz="2000" b="1" cap="none"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Seeing my spouse through the eyes of God   </a:t>
            </a:r>
          </a:p>
          <a:p>
            <a:pPr lvl="1">
              <a:lnSpc>
                <a:spcPct val="105000"/>
              </a:lnSpc>
              <a:spcBef>
                <a:spcPts val="0"/>
              </a:spcBef>
              <a:buSzPct val="100000"/>
            </a:pPr>
            <a:r>
              <a:rPr lang="en-US" sz="2000" b="1" cap="none"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Review </a:t>
            </a:r>
            <a:r>
              <a:rPr lang="en-US" sz="2000" b="1" u="sng" cap="none"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Page 3</a:t>
            </a:r>
            <a:r>
              <a:rPr lang="en-US" sz="2000" b="1" cap="none"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 </a:t>
            </a:r>
            <a:r>
              <a:rPr lang="en-US" sz="2000" b="1" cap="none" dirty="0">
                <a:solidFill>
                  <a:schemeClr val="bg1">
                    <a:lumMod val="50000"/>
                  </a:schemeClr>
                </a:solidFill>
                <a:latin typeface="Calibri" panose="020F0502020204030204" pitchFamily="34" charset="0"/>
                <a:cs typeface="Calibri" panose="020F0502020204030204" pitchFamily="34" charset="0"/>
              </a:rPr>
              <a:t>‘How Does God See You and Appreciate You?’ </a:t>
            </a:r>
          </a:p>
          <a:p>
            <a:pPr marL="457200" indent="-457200">
              <a:lnSpc>
                <a:spcPct val="105000"/>
              </a:lnSpc>
              <a:spcBef>
                <a:spcPts val="0"/>
              </a:spcBef>
              <a:buSzPct val="100000"/>
              <a:buFont typeface="+mj-lt"/>
              <a:buAutoNum type="arabicPeriod"/>
            </a:pPr>
            <a:r>
              <a:rPr lang="en-US" sz="2400" b="1" cap="none" dirty="0">
                <a:latin typeface="Calibri" panose="020F0502020204030204" pitchFamily="34" charset="0"/>
                <a:ea typeface="Calibri" panose="020F0502020204030204" pitchFamily="34" charset="0"/>
                <a:cs typeface="Calibri" panose="020F0502020204030204" pitchFamily="34" charset="0"/>
              </a:rPr>
              <a:t>Tell your spouse ways that they are loved by God unconditionally</a:t>
            </a:r>
          </a:p>
          <a:p>
            <a:pPr lvl="1">
              <a:lnSpc>
                <a:spcPct val="105000"/>
              </a:lnSpc>
              <a:spcBef>
                <a:spcPts val="0"/>
              </a:spcBef>
              <a:buSzPct val="100000"/>
            </a:pPr>
            <a:r>
              <a:rPr lang="en-US" sz="2000" b="1" cap="none"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For who they are, not what they do</a:t>
            </a:r>
          </a:p>
          <a:p>
            <a:pPr lvl="1">
              <a:lnSpc>
                <a:spcPct val="105000"/>
              </a:lnSpc>
              <a:spcBef>
                <a:spcPts val="0"/>
              </a:spcBef>
              <a:buSzPct val="100000"/>
            </a:pPr>
            <a:r>
              <a:rPr lang="en-US" sz="2000" b="1" cap="none"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See </a:t>
            </a:r>
            <a:r>
              <a:rPr lang="en-US" sz="2000" b="1" u="sng" cap="none"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pages 2 &amp; 3</a:t>
            </a:r>
            <a:endParaRPr lang="en-US" sz="2000" b="1" u="sng" cap="none" dirty="0">
              <a:solidFill>
                <a:schemeClr val="bg1">
                  <a:lumMod val="50000"/>
                </a:schemeClr>
              </a:solidFill>
              <a:latin typeface="Calibri" panose="020F0502020204030204" pitchFamily="34" charset="0"/>
              <a:cs typeface="Calibri" panose="020F0502020204030204" pitchFamily="34" charset="0"/>
            </a:endParaRPr>
          </a:p>
          <a:p>
            <a:pPr lvl="1">
              <a:lnSpc>
                <a:spcPct val="115000"/>
              </a:lnSpc>
              <a:spcBef>
                <a:spcPts val="0"/>
              </a:spcBef>
              <a:buSzPct val="100000"/>
            </a:pPr>
            <a:r>
              <a:rPr lang="en-US" sz="2000" b="1" u="sng" cap="none" dirty="0">
                <a:solidFill>
                  <a:schemeClr val="bg1">
                    <a:lumMod val="50000"/>
                  </a:schemeClr>
                </a:solidFill>
                <a:latin typeface="Calibri" panose="020F0502020204030204" pitchFamily="34" charset="0"/>
                <a:cs typeface="Calibri" panose="020F0502020204030204" pitchFamily="34" charset="0"/>
              </a:rPr>
              <a:t>Page 4</a:t>
            </a:r>
            <a:r>
              <a:rPr lang="en-US" sz="2000" b="1" cap="none" dirty="0">
                <a:solidFill>
                  <a:schemeClr val="bg1">
                    <a:lumMod val="50000"/>
                  </a:schemeClr>
                </a:solidFill>
                <a:latin typeface="Calibri" panose="020F0502020204030204" pitchFamily="34" charset="0"/>
                <a:cs typeface="Calibri" panose="020F0502020204030204" pitchFamily="34" charset="0"/>
              </a:rPr>
              <a:t> – ‘GCL: Change your beliefs, change your MINDSET’</a:t>
            </a:r>
          </a:p>
          <a:p>
            <a:pPr lvl="1">
              <a:lnSpc>
                <a:spcPct val="115000"/>
              </a:lnSpc>
              <a:spcBef>
                <a:spcPts val="0"/>
              </a:spcBef>
              <a:buSzPct val="100000"/>
            </a:pPr>
            <a:endParaRPr lang="en-US" b="1" cap="none" dirty="0">
              <a:latin typeface="Calibri" panose="020F0502020204030204" pitchFamily="34" charset="0"/>
              <a:cs typeface="Calibri" panose="020F0502020204030204" pitchFamily="34" charset="0"/>
            </a:endParaRPr>
          </a:p>
          <a:p>
            <a:pPr marL="457200" lvl="1" indent="0">
              <a:lnSpc>
                <a:spcPct val="105000"/>
              </a:lnSpc>
              <a:spcBef>
                <a:spcPts val="0"/>
              </a:spcBef>
              <a:buSzPct val="100000"/>
              <a:buNone/>
            </a:pPr>
            <a:endParaRPr lang="en-US" sz="2400" b="1" u="sng" cap="none" dirty="0">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05000"/>
              </a:lnSpc>
              <a:spcBef>
                <a:spcPts val="0"/>
              </a:spcBef>
              <a:buSzPct val="100000"/>
              <a:buFont typeface="+mj-lt"/>
              <a:buAutoNum type="arabicPeriod"/>
            </a:pPr>
            <a:endParaRPr lang="en-US" sz="2200" b="1" cap="none"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8" name="Slide Number Placeholder 7">
            <a:extLst>
              <a:ext uri="{FF2B5EF4-FFF2-40B4-BE49-F238E27FC236}">
                <a16:creationId xmlns:a16="http://schemas.microsoft.com/office/drawing/2014/main" id="{D0AC2C97-D067-4471-B9EF-A31A0A4A186F}"/>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74</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125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000"/>
                                        <p:tgtEl>
                                          <p:spTgt spid="3">
                                            <p:txEl>
                                              <p:pRg st="8" end="8"/>
                                            </p:txEl>
                                          </p:spTgt>
                                        </p:tgtEl>
                                      </p:cBhvr>
                                    </p:animEffect>
                                    <p:anim calcmode="lin" valueType="num">
                                      <p:cBhvr>
                                        <p:cTn id="4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1000"/>
                                        <p:tgtEl>
                                          <p:spTgt spid="3">
                                            <p:txEl>
                                              <p:pRg st="9" end="9"/>
                                            </p:txEl>
                                          </p:spTgt>
                                        </p:tgtEl>
                                      </p:cBhvr>
                                    </p:animEffect>
                                    <p:anim calcmode="lin" valueType="num">
                                      <p:cBhvr>
                                        <p:cTn id="4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1000"/>
                                        <p:tgtEl>
                                          <p:spTgt spid="3">
                                            <p:txEl>
                                              <p:pRg st="10" end="10"/>
                                            </p:txEl>
                                          </p:spTgt>
                                        </p:tgtEl>
                                      </p:cBhvr>
                                    </p:animEffect>
                                    <p:anim calcmode="lin" valueType="num">
                                      <p:cBhvr>
                                        <p:cTn id="5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fade">
                                      <p:cBhvr>
                                        <p:cTn id="58" dur="1000"/>
                                        <p:tgtEl>
                                          <p:spTgt spid="3">
                                            <p:txEl>
                                              <p:pRg st="11" end="11"/>
                                            </p:txEl>
                                          </p:spTgt>
                                        </p:tgtEl>
                                      </p:cBhvr>
                                    </p:animEffect>
                                    <p:anim calcmode="lin" valueType="num">
                                      <p:cBhvr>
                                        <p:cTn id="5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D8760-6118-4F46-BF70-7A92C59055CE}"/>
              </a:ext>
            </a:extLst>
          </p:cNvPr>
          <p:cNvSpPr>
            <a:spLocks noGrp="1"/>
          </p:cNvSpPr>
          <p:nvPr>
            <p:ph type="title"/>
          </p:nvPr>
        </p:nvSpPr>
        <p:spPr>
          <a:xfrm>
            <a:off x="602674" y="367147"/>
            <a:ext cx="10396882" cy="1151965"/>
          </a:xfrm>
        </p:spPr>
        <p:txBody>
          <a:bodyPr>
            <a:noAutofit/>
          </a:bodyPr>
          <a:lstStyle/>
          <a:p>
            <a:r>
              <a:rPr lang="en-US" sz="3200" b="1" cap="all" dirty="0">
                <a:solidFill>
                  <a:schemeClr val="accent1">
                    <a:lumMod val="60000"/>
                    <a:lumOff val="40000"/>
                  </a:schemeClr>
                </a:solidFill>
                <a:latin typeface="Calibri" panose="020F0502020204030204" pitchFamily="34" charset="0"/>
                <a:cs typeface="Times New Roman" panose="02020603050405020304" pitchFamily="18" charset="0"/>
              </a:rPr>
              <a:t>Great Commandment: Great Awakenings</a:t>
            </a:r>
            <a:br>
              <a:rPr lang="en-US" sz="1800" b="1" dirty="0">
                <a:effectLst/>
                <a:latin typeface="Calibri" panose="020F0502020204030204" pitchFamily="34" charset="0"/>
                <a:ea typeface="Calibri" panose="020F0502020204030204" pitchFamily="34" charset="0"/>
              </a:rPr>
            </a:br>
            <a:r>
              <a:rPr lang="en-US" sz="2400" b="1" dirty="0">
                <a:solidFill>
                  <a:schemeClr val="accent1">
                    <a:lumMod val="60000"/>
                    <a:lumOff val="40000"/>
                  </a:schemeClr>
                </a:solidFill>
                <a:latin typeface="Calibri" panose="020F0502020204030204" pitchFamily="34" charset="0"/>
                <a:cs typeface="Times New Roman" panose="02020603050405020304" pitchFamily="18" charset="0"/>
              </a:rPr>
              <a:t>Living Great Commandment Love In Our Marriages and Families</a:t>
            </a:r>
            <a:br>
              <a:rPr lang="en-US" sz="2800" b="1" dirty="0">
                <a:solidFill>
                  <a:schemeClr val="accent1">
                    <a:lumMod val="60000"/>
                    <a:lumOff val="40000"/>
                  </a:schemeClr>
                </a:solidFill>
                <a:latin typeface="Calibri" panose="020F0502020204030204" pitchFamily="34" charset="0"/>
                <a:cs typeface="Times New Roman" panose="02020603050405020304" pitchFamily="18" charset="0"/>
              </a:rPr>
            </a:br>
            <a:endParaRPr lang="en-US" sz="4000" b="1" u="sng"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9DB2A84-A860-4037-B3DC-357CF8D3590E}"/>
              </a:ext>
            </a:extLst>
          </p:cNvPr>
          <p:cNvSpPr>
            <a:spLocks noGrp="1"/>
          </p:cNvSpPr>
          <p:nvPr>
            <p:ph idx="1"/>
          </p:nvPr>
        </p:nvSpPr>
        <p:spPr>
          <a:xfrm>
            <a:off x="653850" y="1855378"/>
            <a:ext cx="10396883" cy="2949888"/>
          </a:xfrm>
        </p:spPr>
        <p:txBody>
          <a:bodyPr>
            <a:normAutofit/>
          </a:bodyPr>
          <a:lstStyle/>
          <a:p>
            <a:r>
              <a:rPr lang="en-US" sz="2200" b="1" cap="none" dirty="0">
                <a:latin typeface="Calibri" panose="020F0502020204030204" pitchFamily="34" charset="0"/>
                <a:cs typeface="Calibri" panose="020F0502020204030204" pitchFamily="34" charset="0"/>
              </a:rPr>
              <a:t>Agape love - Jesus Reinstating Simon Peter </a:t>
            </a:r>
            <a:r>
              <a:rPr lang="en-US" sz="2200" b="1" cap="none" dirty="0">
                <a:solidFill>
                  <a:schemeClr val="bg1">
                    <a:lumMod val="50000"/>
                  </a:schemeClr>
                </a:solidFill>
                <a:latin typeface="Calibri" panose="020F0502020204030204" pitchFamily="34" charset="0"/>
                <a:cs typeface="Calibri" panose="020F0502020204030204" pitchFamily="34" charset="0"/>
              </a:rPr>
              <a:t>- John 21: 15-17</a:t>
            </a:r>
          </a:p>
          <a:p>
            <a:r>
              <a:rPr lang="en-US" sz="2200" b="1" cap="none" dirty="0">
                <a:latin typeface="Calibri" panose="020F0502020204030204" pitchFamily="34" charset="0"/>
                <a:cs typeface="Calibri" panose="020F0502020204030204" pitchFamily="34" charset="0"/>
              </a:rPr>
              <a:t>How Does God See You and Appreciate You?</a:t>
            </a:r>
          </a:p>
          <a:p>
            <a:r>
              <a:rPr lang="en-US" sz="2200" b="1" cap="none" dirty="0">
                <a:latin typeface="Calibri" panose="020F0502020204030204" pitchFamily="34" charset="0"/>
                <a:cs typeface="Calibri" panose="020F0502020204030204" pitchFamily="34" charset="0"/>
              </a:rPr>
              <a:t>GCL: Change Your Beliefs, Change Your MINDSET</a:t>
            </a:r>
          </a:p>
          <a:p>
            <a:r>
              <a:rPr lang="en-US" sz="2200" b="1" cap="none" dirty="0">
                <a:latin typeface="Calibri" panose="020F0502020204030204" pitchFamily="34" charset="0"/>
                <a:cs typeface="Calibri" panose="020F0502020204030204" pitchFamily="34" charset="0"/>
              </a:rPr>
              <a:t>Jesus Wants You to Know</a:t>
            </a:r>
          </a:p>
          <a:p>
            <a:endParaRPr lang="en-US" b="1" cap="none" dirty="0">
              <a:latin typeface="Calibri" panose="020F0502020204030204" pitchFamily="34" charset="0"/>
              <a:cs typeface="Calibri" panose="020F0502020204030204" pitchFamily="34" charset="0"/>
            </a:endParaRPr>
          </a:p>
        </p:txBody>
      </p:sp>
      <p:pic>
        <p:nvPicPr>
          <p:cNvPr id="4" name="Picture 3" descr="See the source image">
            <a:extLst>
              <a:ext uri="{FF2B5EF4-FFF2-40B4-BE49-F238E27FC236}">
                <a16:creationId xmlns:a16="http://schemas.microsoft.com/office/drawing/2014/main" id="{9D2D54B3-8BDB-4E1D-91B9-FB073120675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8234" y="2836279"/>
            <a:ext cx="3746470" cy="2200387"/>
          </a:xfrm>
          <a:prstGeom prst="rect">
            <a:avLst/>
          </a:prstGeom>
          <a:noFill/>
          <a:ln>
            <a:noFill/>
          </a:ln>
        </p:spPr>
      </p:pic>
      <p:sp>
        <p:nvSpPr>
          <p:cNvPr id="10" name="TextBox 9">
            <a:extLst>
              <a:ext uri="{FF2B5EF4-FFF2-40B4-BE49-F238E27FC236}">
                <a16:creationId xmlns:a16="http://schemas.microsoft.com/office/drawing/2014/main" id="{1B3ACBCF-5C8C-4D89-A6BF-81258542A7A2}"/>
              </a:ext>
            </a:extLst>
          </p:cNvPr>
          <p:cNvSpPr txBox="1"/>
          <p:nvPr/>
        </p:nvSpPr>
        <p:spPr>
          <a:xfrm>
            <a:off x="685800" y="1415534"/>
            <a:ext cx="6137562" cy="461665"/>
          </a:xfrm>
          <a:prstGeom prst="rect">
            <a:avLst/>
          </a:prstGeom>
          <a:noFill/>
        </p:spPr>
        <p:txBody>
          <a:bodyPr wrap="square">
            <a:spAutoFit/>
          </a:bodyPr>
          <a:lstStyle/>
          <a:p>
            <a:r>
              <a:rPr lang="en-US" sz="2400" b="1" u="sng" dirty="0">
                <a:latin typeface="Calibri" panose="020F0502020204030204" pitchFamily="34" charset="0"/>
                <a:cs typeface="Calibri" panose="020F0502020204030204" pitchFamily="34" charset="0"/>
              </a:rPr>
              <a:t>Workshop documents</a:t>
            </a:r>
            <a:endParaRPr lang="en-US" sz="2400" dirty="0"/>
          </a:p>
        </p:txBody>
      </p:sp>
    </p:spTree>
    <p:extLst>
      <p:ext uri="{BB962C8B-B14F-4D97-AF65-F5344CB8AC3E}">
        <p14:creationId xmlns:p14="http://schemas.microsoft.com/office/powerpoint/2010/main" val="19299688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68A0CD-20B4-45C6-8E52-E0C67BB93CE2}"/>
              </a:ext>
            </a:extLst>
          </p:cNvPr>
          <p:cNvSpPr/>
          <p:nvPr/>
        </p:nvSpPr>
        <p:spPr>
          <a:xfrm>
            <a:off x="0" y="-13855"/>
            <a:ext cx="1231028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8142EE-C0E5-43D0-9DA9-F583D38D2588}"/>
              </a:ext>
            </a:extLst>
          </p:cNvPr>
          <p:cNvSpPr>
            <a:spLocks noGrp="1"/>
          </p:cNvSpPr>
          <p:nvPr>
            <p:ph type="title"/>
          </p:nvPr>
        </p:nvSpPr>
        <p:spPr>
          <a:xfrm>
            <a:off x="631211" y="-228601"/>
            <a:ext cx="10937334" cy="1151965"/>
          </a:xfrm>
        </p:spPr>
        <p:txBody>
          <a:bodyPr>
            <a:noAutofit/>
          </a:bodyPr>
          <a:lstStyle/>
          <a:p>
            <a:r>
              <a:rPr lang="en-US" sz="3200" b="1" cap="all" dirty="0">
                <a:solidFill>
                  <a:schemeClr val="accent1">
                    <a:lumMod val="60000"/>
                    <a:lumOff val="40000"/>
                  </a:schemeClr>
                </a:solidFill>
                <a:latin typeface="Calibri" panose="020F0502020204030204" pitchFamily="34" charset="0"/>
                <a:cs typeface="Calibri" panose="020F0502020204030204" pitchFamily="34" charset="0"/>
              </a:rPr>
              <a:t>Agape love - </a:t>
            </a:r>
            <a:r>
              <a:rPr lang="en-US" sz="3200" b="1" cap="all" dirty="0" err="1">
                <a:solidFill>
                  <a:schemeClr val="accent1">
                    <a:lumMod val="60000"/>
                    <a:lumOff val="40000"/>
                  </a:schemeClr>
                </a:solidFill>
                <a:latin typeface="Calibri" panose="020F0502020204030204" pitchFamily="34" charset="0"/>
                <a:cs typeface="Calibri" panose="020F0502020204030204" pitchFamily="34" charset="0"/>
              </a:rPr>
              <a:t>jesus</a:t>
            </a:r>
            <a:r>
              <a:rPr lang="en-US" sz="3200" b="1" cap="all" dirty="0">
                <a:solidFill>
                  <a:schemeClr val="accent1">
                    <a:lumMod val="60000"/>
                    <a:lumOff val="40000"/>
                  </a:schemeClr>
                </a:solidFill>
                <a:latin typeface="Calibri" panose="020F0502020204030204" pitchFamily="34" charset="0"/>
                <a:cs typeface="Calibri" panose="020F0502020204030204" pitchFamily="34" charset="0"/>
              </a:rPr>
              <a:t> reinstating </a:t>
            </a:r>
            <a:r>
              <a:rPr lang="en-US" sz="3200" b="1" cap="all" dirty="0" err="1">
                <a:solidFill>
                  <a:schemeClr val="accent1">
                    <a:lumMod val="60000"/>
                    <a:lumOff val="40000"/>
                  </a:schemeClr>
                </a:solidFill>
                <a:latin typeface="Calibri" panose="020F0502020204030204" pitchFamily="34" charset="0"/>
                <a:cs typeface="Calibri" panose="020F0502020204030204" pitchFamily="34" charset="0"/>
              </a:rPr>
              <a:t>simon</a:t>
            </a:r>
            <a:r>
              <a:rPr lang="en-US" sz="3200" b="1" cap="all" dirty="0">
                <a:solidFill>
                  <a:schemeClr val="accent1">
                    <a:lumMod val="60000"/>
                    <a:lumOff val="40000"/>
                  </a:schemeClr>
                </a:solidFill>
                <a:latin typeface="Calibri" panose="020F0502020204030204" pitchFamily="34" charset="0"/>
                <a:cs typeface="Calibri" panose="020F0502020204030204" pitchFamily="34" charset="0"/>
              </a:rPr>
              <a:t> peter- </a:t>
            </a:r>
            <a:r>
              <a:rPr lang="en-US" sz="2400" b="1" cap="all" dirty="0">
                <a:solidFill>
                  <a:schemeClr val="accent1">
                    <a:lumMod val="60000"/>
                    <a:lumOff val="40000"/>
                  </a:schemeClr>
                </a:solidFill>
                <a:latin typeface="Calibri" panose="020F0502020204030204" pitchFamily="34" charset="0"/>
                <a:cs typeface="Calibri" panose="020F0502020204030204" pitchFamily="34" charset="0"/>
              </a:rPr>
              <a:t>John 21: 15-17</a:t>
            </a:r>
            <a:endParaRPr lang="en-US" sz="3200" b="1" cap="all" dirty="0">
              <a:solidFill>
                <a:schemeClr val="accent1">
                  <a:lumMod val="60000"/>
                  <a:lumOff val="40000"/>
                </a:schemeClr>
              </a:solidFill>
              <a:latin typeface="Calibri" panose="020F0502020204030204" pitchFamily="34" charset="0"/>
              <a:cs typeface="Calibri" panose="020F0502020204030204" pitchFamily="34" charset="0"/>
            </a:endParaRPr>
          </a:p>
        </p:txBody>
      </p:sp>
      <p:sp>
        <p:nvSpPr>
          <p:cNvPr id="13" name="Content Placeholder 2">
            <a:extLst>
              <a:ext uri="{FF2B5EF4-FFF2-40B4-BE49-F238E27FC236}">
                <a16:creationId xmlns:a16="http://schemas.microsoft.com/office/drawing/2014/main" id="{B99708AD-A7FF-4464-AA22-81699DFE8A2F}"/>
              </a:ext>
            </a:extLst>
          </p:cNvPr>
          <p:cNvSpPr txBox="1">
            <a:spLocks/>
          </p:cNvSpPr>
          <p:nvPr/>
        </p:nvSpPr>
        <p:spPr>
          <a:xfrm>
            <a:off x="436303" y="627796"/>
            <a:ext cx="3671673" cy="5911549"/>
          </a:xfrm>
          <a:prstGeom prst="rect">
            <a:avLst/>
          </a:prstGeom>
          <a:solidFill>
            <a:schemeClr val="bg1"/>
          </a:solidFill>
          <a:ln>
            <a:solidFill>
              <a:schemeClr val="accent1"/>
            </a:solidFill>
          </a:ln>
        </p:spPr>
        <p:txBody>
          <a:bodyPr>
            <a:noAutofit/>
          </a:bodyPr>
          <a:lst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nSpc>
                <a:spcPct val="107000"/>
              </a:lnSpc>
              <a:spcBef>
                <a:spcPts val="0"/>
              </a:spcBef>
              <a:spcAft>
                <a:spcPts val="800"/>
              </a:spcAft>
              <a:buNone/>
            </a:pPr>
            <a:r>
              <a:rPr lang="en-US" sz="1300" b="1" u="sng" cap="none" dirty="0">
                <a:solidFill>
                  <a:schemeClr val="bg1">
                    <a:lumMod val="50000"/>
                  </a:schemeClr>
                </a:solidFill>
                <a:latin typeface="Calibri" panose="020F0502020204030204" pitchFamily="34" charset="0"/>
                <a:cs typeface="Calibri" panose="020F0502020204030204" pitchFamily="34" charset="0"/>
              </a:rPr>
              <a:t>Simon Peter’s Actions</a:t>
            </a:r>
          </a:p>
          <a:p>
            <a:pPr>
              <a:lnSpc>
                <a:spcPct val="107000"/>
              </a:lnSpc>
              <a:spcBef>
                <a:spcPts val="0"/>
              </a:spcBef>
              <a:spcAft>
                <a:spcPts val="800"/>
              </a:spcAft>
            </a:pPr>
            <a:r>
              <a:rPr lang="en-US" sz="1300" b="1" cap="none" dirty="0">
                <a:solidFill>
                  <a:schemeClr val="bg1">
                    <a:lumMod val="50000"/>
                  </a:schemeClr>
                </a:solidFill>
                <a:latin typeface="Calibri" panose="020F0502020204030204" pitchFamily="34" charset="0"/>
                <a:cs typeface="Calibri" panose="020F0502020204030204" pitchFamily="34" charset="0"/>
              </a:rPr>
              <a:t>Sank on water (lack of faith)</a:t>
            </a:r>
          </a:p>
          <a:p>
            <a:pPr>
              <a:lnSpc>
                <a:spcPct val="107000"/>
              </a:lnSpc>
              <a:spcBef>
                <a:spcPts val="0"/>
              </a:spcBef>
              <a:spcAft>
                <a:spcPts val="800"/>
              </a:spcAft>
            </a:pPr>
            <a:r>
              <a:rPr lang="en-US" sz="1300" b="1" cap="none" dirty="0">
                <a:solidFill>
                  <a:schemeClr val="bg1">
                    <a:lumMod val="50000"/>
                  </a:schemeClr>
                </a:solidFill>
                <a:latin typeface="Calibri" panose="020F0502020204030204" pitchFamily="34" charset="0"/>
                <a:cs typeface="Calibri" panose="020F0502020204030204" pitchFamily="34" charset="0"/>
              </a:rPr>
              <a:t>Rambled meaninglessly at Jesus transform.</a:t>
            </a:r>
          </a:p>
          <a:p>
            <a:pPr>
              <a:lnSpc>
                <a:spcPct val="107000"/>
              </a:lnSpc>
              <a:spcBef>
                <a:spcPts val="0"/>
              </a:spcBef>
              <a:spcAft>
                <a:spcPts val="800"/>
              </a:spcAft>
            </a:pPr>
            <a:r>
              <a:rPr lang="en-US" sz="1300" b="1" cap="none" dirty="0">
                <a:solidFill>
                  <a:schemeClr val="bg1">
                    <a:lumMod val="50000"/>
                  </a:schemeClr>
                </a:solidFill>
                <a:latin typeface="Calibri" panose="020F0502020204030204" pitchFamily="34" charset="0"/>
                <a:cs typeface="Calibri" panose="020F0502020204030204" pitchFamily="34" charset="0"/>
              </a:rPr>
              <a:t>Jesus rebuked him: ‘get behind me Satan’</a:t>
            </a:r>
          </a:p>
          <a:p>
            <a:pPr>
              <a:lnSpc>
                <a:spcPct val="107000"/>
              </a:lnSpc>
              <a:spcBef>
                <a:spcPts val="0"/>
              </a:spcBef>
              <a:spcAft>
                <a:spcPts val="800"/>
              </a:spcAft>
            </a:pPr>
            <a:r>
              <a:rPr lang="en-US" sz="1300" b="1" cap="none" dirty="0">
                <a:solidFill>
                  <a:schemeClr val="bg1">
                    <a:lumMod val="50000"/>
                  </a:schemeClr>
                </a:solidFill>
                <a:latin typeface="Calibri" panose="020F0502020204030204" pitchFamily="34" charset="0"/>
                <a:cs typeface="Calibri" panose="020F0502020204030204" pitchFamily="34" charset="0"/>
              </a:rPr>
              <a:t>Assaulted man &amp; cut off ear at Jesus arrest; Jesus rebuked him</a:t>
            </a:r>
          </a:p>
          <a:p>
            <a:pPr>
              <a:lnSpc>
                <a:spcPct val="107000"/>
              </a:lnSpc>
              <a:spcBef>
                <a:spcPts val="0"/>
              </a:spcBef>
              <a:spcAft>
                <a:spcPts val="800"/>
              </a:spcAft>
            </a:pPr>
            <a:r>
              <a:rPr lang="en-US" sz="1300" b="1" cap="none" dirty="0">
                <a:solidFill>
                  <a:schemeClr val="bg1">
                    <a:lumMod val="50000"/>
                  </a:schemeClr>
                </a:solidFill>
                <a:latin typeface="Calibri" panose="020F0502020204030204" pitchFamily="34" charset="0"/>
                <a:cs typeface="Calibri" panose="020F0502020204030204" pitchFamily="34" charset="0"/>
              </a:rPr>
              <a:t>Slept as Jesus sweat blood in anguish before arrest; Jesus needed comfort from closest friends</a:t>
            </a:r>
          </a:p>
          <a:p>
            <a:pPr>
              <a:lnSpc>
                <a:spcPct val="107000"/>
              </a:lnSpc>
              <a:spcBef>
                <a:spcPts val="0"/>
              </a:spcBef>
              <a:spcAft>
                <a:spcPts val="800"/>
              </a:spcAft>
            </a:pPr>
            <a:r>
              <a:rPr lang="en-US" sz="1300" b="1" cap="none" dirty="0">
                <a:solidFill>
                  <a:schemeClr val="bg1">
                    <a:lumMod val="50000"/>
                  </a:schemeClr>
                </a:solidFill>
                <a:latin typeface="Calibri" panose="020F0502020204030204" pitchFamily="34" charset="0"/>
                <a:cs typeface="Calibri" panose="020F0502020204030204" pitchFamily="34" charset="0"/>
              </a:rPr>
              <a:t>Lied 3X about knowing Jesus</a:t>
            </a:r>
          </a:p>
          <a:p>
            <a:pPr lvl="1">
              <a:lnSpc>
                <a:spcPct val="107000"/>
              </a:lnSpc>
              <a:spcBef>
                <a:spcPts val="0"/>
              </a:spcBef>
              <a:spcAft>
                <a:spcPts val="800"/>
              </a:spcAft>
            </a:pPr>
            <a:r>
              <a:rPr lang="en-US" sz="1300" b="1" cap="none" dirty="0">
                <a:solidFill>
                  <a:schemeClr val="bg1">
                    <a:lumMod val="50000"/>
                  </a:schemeClr>
                </a:solidFill>
                <a:latin typeface="Calibri" panose="020F0502020204030204" pitchFamily="34" charset="0"/>
                <a:cs typeface="Calibri" panose="020F0502020204030204" pitchFamily="34" charset="0"/>
              </a:rPr>
              <a:t>Eye to eye with Jesus after 3</a:t>
            </a:r>
            <a:r>
              <a:rPr lang="en-US" sz="1300" b="1" cap="none" baseline="30000" dirty="0">
                <a:solidFill>
                  <a:schemeClr val="bg1">
                    <a:lumMod val="50000"/>
                  </a:schemeClr>
                </a:solidFill>
                <a:latin typeface="Calibri" panose="020F0502020204030204" pitchFamily="34" charset="0"/>
                <a:cs typeface="Calibri" panose="020F0502020204030204" pitchFamily="34" charset="0"/>
              </a:rPr>
              <a:t>rd</a:t>
            </a:r>
            <a:endParaRPr lang="en-US" sz="1300" b="1" cap="none" dirty="0">
              <a:solidFill>
                <a:schemeClr val="bg1">
                  <a:lumMod val="50000"/>
                </a:schemeClr>
              </a:solidFill>
              <a:latin typeface="Calibri" panose="020F0502020204030204" pitchFamily="34" charset="0"/>
              <a:cs typeface="Calibri" panose="020F0502020204030204" pitchFamily="34" charset="0"/>
            </a:endParaRPr>
          </a:p>
          <a:p>
            <a:pPr>
              <a:lnSpc>
                <a:spcPct val="107000"/>
              </a:lnSpc>
              <a:spcBef>
                <a:spcPts val="0"/>
              </a:spcBef>
              <a:spcAft>
                <a:spcPts val="800"/>
              </a:spcAft>
            </a:pPr>
            <a:r>
              <a:rPr lang="en-US" sz="1300" b="1" cap="none" dirty="0">
                <a:solidFill>
                  <a:schemeClr val="bg1">
                    <a:lumMod val="50000"/>
                  </a:schemeClr>
                </a:solidFill>
                <a:latin typeface="Calibri" panose="020F0502020204030204" pitchFamily="34" charset="0"/>
                <a:cs typeface="Calibri" panose="020F0502020204030204" pitchFamily="34" charset="0"/>
              </a:rPr>
              <a:t>Not at cross to comfort dying best friend</a:t>
            </a:r>
          </a:p>
          <a:p>
            <a:pPr>
              <a:lnSpc>
                <a:spcPct val="107000"/>
              </a:lnSpc>
              <a:spcBef>
                <a:spcPts val="0"/>
              </a:spcBef>
              <a:spcAft>
                <a:spcPts val="800"/>
              </a:spcAft>
            </a:pPr>
            <a:r>
              <a:rPr lang="en-US" sz="1300" b="1" cap="none" dirty="0">
                <a:solidFill>
                  <a:schemeClr val="bg1">
                    <a:lumMod val="50000"/>
                  </a:schemeClr>
                </a:solidFill>
                <a:latin typeface="Calibri" panose="020F0502020204030204" pitchFamily="34" charset="0"/>
                <a:cs typeface="Calibri" panose="020F0502020204030204" pitchFamily="34" charset="0"/>
              </a:rPr>
              <a:t>Hid in fear from Romans/Jewish leaders</a:t>
            </a:r>
          </a:p>
          <a:p>
            <a:pPr>
              <a:lnSpc>
                <a:spcPct val="107000"/>
              </a:lnSpc>
              <a:spcBef>
                <a:spcPts val="0"/>
              </a:spcBef>
              <a:spcAft>
                <a:spcPts val="800"/>
              </a:spcAft>
            </a:pPr>
            <a:r>
              <a:rPr lang="en-US" sz="1300" b="1" cap="none" dirty="0">
                <a:solidFill>
                  <a:schemeClr val="bg1">
                    <a:lumMod val="50000"/>
                  </a:schemeClr>
                </a:solidFill>
                <a:latin typeface="Calibri" panose="020F0502020204030204" pitchFamily="34" charset="0"/>
                <a:cs typeface="Calibri" panose="020F0502020204030204" pitchFamily="34" charset="0"/>
              </a:rPr>
              <a:t>Could not respond: ‘I </a:t>
            </a:r>
            <a:r>
              <a:rPr lang="en-US" sz="1300" b="1" cap="none" dirty="0" err="1">
                <a:solidFill>
                  <a:schemeClr val="bg1">
                    <a:lumMod val="50000"/>
                  </a:schemeClr>
                </a:solidFill>
                <a:latin typeface="Calibri" panose="020F0502020204030204" pitchFamily="34" charset="0"/>
                <a:cs typeface="Calibri" panose="020F0502020204030204" pitchFamily="34" charset="0"/>
              </a:rPr>
              <a:t>agapao</a:t>
            </a:r>
            <a:r>
              <a:rPr lang="en-US" sz="1300" b="1" cap="none" dirty="0">
                <a:solidFill>
                  <a:schemeClr val="bg1">
                    <a:lumMod val="50000"/>
                  </a:schemeClr>
                </a:solidFill>
                <a:latin typeface="Calibri" panose="020F0502020204030204" pitchFamily="34" charset="0"/>
                <a:cs typeface="Calibri" panose="020F0502020204030204" pitchFamily="34" charset="0"/>
              </a:rPr>
              <a:t> you’ (2X) to his best friend &amp; Messiah</a:t>
            </a:r>
          </a:p>
          <a:p>
            <a:pPr>
              <a:lnSpc>
                <a:spcPct val="107000"/>
              </a:lnSpc>
              <a:spcBef>
                <a:spcPts val="0"/>
              </a:spcBef>
              <a:spcAft>
                <a:spcPts val="800"/>
              </a:spcAft>
            </a:pPr>
            <a:r>
              <a:rPr lang="en-US" sz="1300" b="1" cap="none" dirty="0">
                <a:solidFill>
                  <a:schemeClr val="bg1">
                    <a:lumMod val="50000"/>
                  </a:schemeClr>
                </a:solidFill>
                <a:latin typeface="Calibri" panose="020F0502020204030204" pitchFamily="34" charset="0"/>
                <a:cs typeface="Calibri" panose="020F0502020204030204" pitchFamily="34" charset="0"/>
              </a:rPr>
              <a:t>Broken – could take no further action</a:t>
            </a:r>
          </a:p>
          <a:p>
            <a:pPr marL="0" indent="0">
              <a:lnSpc>
                <a:spcPct val="107000"/>
              </a:lnSpc>
              <a:spcBef>
                <a:spcPts val="0"/>
              </a:spcBef>
              <a:spcAft>
                <a:spcPts val="800"/>
              </a:spcAft>
              <a:buNone/>
            </a:pPr>
            <a:endParaRPr lang="en-US" sz="1600" cap="none"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endParaRPr lang="en-US" sz="1800" cap="none"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Bef>
                <a:spcPts val="0"/>
              </a:spcBef>
              <a:buSzPct val="100000"/>
              <a:buFont typeface="+mj-lt"/>
              <a:buAutoNum type="arabicPeriod"/>
            </a:pPr>
            <a:endParaRPr lang="en-US" sz="2400" cap="none"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Content Placeholder 2">
            <a:extLst>
              <a:ext uri="{FF2B5EF4-FFF2-40B4-BE49-F238E27FC236}">
                <a16:creationId xmlns:a16="http://schemas.microsoft.com/office/drawing/2014/main" id="{422D6146-2AC5-4D7A-9413-8094EF4B99CD}"/>
              </a:ext>
            </a:extLst>
          </p:cNvPr>
          <p:cNvSpPr txBox="1">
            <a:spLocks/>
          </p:cNvSpPr>
          <p:nvPr/>
        </p:nvSpPr>
        <p:spPr>
          <a:xfrm>
            <a:off x="4290078" y="616424"/>
            <a:ext cx="3219023" cy="5922921"/>
          </a:xfrm>
          <a:prstGeom prst="rect">
            <a:avLst/>
          </a:prstGeom>
          <a:solidFill>
            <a:schemeClr val="bg1"/>
          </a:solidFill>
          <a:ln>
            <a:solidFill>
              <a:schemeClr val="accent1"/>
            </a:solidFill>
          </a:ln>
        </p:spPr>
        <p:txBody>
          <a:bodyPr>
            <a:noAutofit/>
          </a:bodyPr>
          <a:lst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nSpc>
                <a:spcPct val="107000"/>
              </a:lnSpc>
              <a:spcBef>
                <a:spcPts val="0"/>
              </a:spcBef>
              <a:spcAft>
                <a:spcPts val="800"/>
              </a:spcAft>
              <a:buNone/>
            </a:pPr>
            <a:r>
              <a:rPr lang="en-US" sz="1300" b="1" u="sng" cap="none" dirty="0">
                <a:latin typeface="Calibri" panose="020F0502020204030204" pitchFamily="34" charset="0"/>
                <a:cs typeface="Calibri" panose="020F0502020204030204" pitchFamily="34" charset="0"/>
              </a:rPr>
              <a:t>Simon Peter’s Condition of His Heart</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Shame, fear</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Self-condemnation, guilt-ridden</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Focused on self</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Focused on past failures</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Loss of strength, courage, confidence</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Worthless; incompetent, alone</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Regret, remorse</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Overwhelmed </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Total brokenness</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Loss of hope, faith and purpose</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Entire belief system shattered</a:t>
            </a:r>
          </a:p>
          <a:p>
            <a:pPr lvl="1">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He had given up all to follow Jesus as Messiah</a:t>
            </a:r>
          </a:p>
          <a:p>
            <a:pPr lvl="1">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Messiah’s don’t die</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Distorted view of Jesus Messiah, and His kingdom purpose</a:t>
            </a:r>
          </a:p>
          <a:p>
            <a:pPr marL="0" indent="0">
              <a:lnSpc>
                <a:spcPct val="107000"/>
              </a:lnSpc>
              <a:spcBef>
                <a:spcPts val="0"/>
              </a:spcBef>
              <a:spcAft>
                <a:spcPts val="800"/>
              </a:spcAft>
              <a:buNone/>
            </a:pPr>
            <a:endParaRPr lang="en-US" sz="1600" cap="none"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endParaRPr lang="en-US" sz="1800" cap="none"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Bef>
                <a:spcPts val="0"/>
              </a:spcBef>
              <a:buSzPct val="100000"/>
              <a:buFont typeface="+mj-lt"/>
              <a:buAutoNum type="arabicPeriod"/>
            </a:pPr>
            <a:endParaRPr lang="en-US" sz="2400" cap="none"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Content Placeholder 2">
            <a:extLst>
              <a:ext uri="{FF2B5EF4-FFF2-40B4-BE49-F238E27FC236}">
                <a16:creationId xmlns:a16="http://schemas.microsoft.com/office/drawing/2014/main" id="{F4A9A0CE-973E-4B32-9FF4-730D1C4225DA}"/>
              </a:ext>
            </a:extLst>
          </p:cNvPr>
          <p:cNvSpPr txBox="1">
            <a:spLocks/>
          </p:cNvSpPr>
          <p:nvPr/>
        </p:nvSpPr>
        <p:spPr>
          <a:xfrm>
            <a:off x="7736610" y="618699"/>
            <a:ext cx="4090208" cy="5918579"/>
          </a:xfrm>
          <a:prstGeom prst="rect">
            <a:avLst/>
          </a:prstGeom>
          <a:solidFill>
            <a:schemeClr val="bg1"/>
          </a:solidFill>
          <a:ln>
            <a:solidFill>
              <a:schemeClr val="accent1"/>
            </a:solidFill>
          </a:ln>
        </p:spPr>
        <p:txBody>
          <a:bodyPr>
            <a:noAutofit/>
          </a:bodyPr>
          <a:lst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nSpc>
                <a:spcPct val="107000"/>
              </a:lnSpc>
              <a:spcBef>
                <a:spcPts val="0"/>
              </a:spcBef>
              <a:spcAft>
                <a:spcPts val="800"/>
              </a:spcAft>
              <a:buNone/>
            </a:pPr>
            <a:r>
              <a:rPr lang="en-US" sz="1300" b="1" u="sng" cap="none" dirty="0">
                <a:latin typeface="Calibri" panose="020F0502020204030204" pitchFamily="34" charset="0"/>
                <a:cs typeface="Calibri" panose="020F0502020204030204" pitchFamily="34" charset="0"/>
              </a:rPr>
              <a:t>Jesus Heart/Response/Actions (Agape)</a:t>
            </a:r>
          </a:p>
          <a:p>
            <a:pPr>
              <a:lnSpc>
                <a:spcPct val="107000"/>
              </a:lnSpc>
              <a:spcBef>
                <a:spcPts val="0"/>
              </a:spcBef>
              <a:spcAft>
                <a:spcPts val="800"/>
              </a:spcAft>
            </a:pPr>
            <a:r>
              <a:rPr lang="en-US" sz="1300" b="1" cap="none" dirty="0">
                <a:latin typeface="Calibri" panose="020F0502020204030204" pitchFamily="34" charset="0"/>
                <a:ea typeface="Calibri" panose="020F0502020204030204" pitchFamily="34" charset="0"/>
                <a:cs typeface="Calibri" panose="020F0502020204030204" pitchFamily="34" charset="0"/>
              </a:rPr>
              <a:t>Agape, unconditional love</a:t>
            </a:r>
          </a:p>
          <a:p>
            <a:pPr>
              <a:lnSpc>
                <a:spcPct val="107000"/>
              </a:lnSpc>
              <a:spcBef>
                <a:spcPts val="0"/>
              </a:spcBef>
              <a:spcAft>
                <a:spcPts val="800"/>
              </a:spcAft>
            </a:pPr>
            <a:r>
              <a:rPr lang="en-US" sz="1300" b="1" cap="none" dirty="0">
                <a:latin typeface="Calibri" panose="020F0502020204030204" pitchFamily="34" charset="0"/>
                <a:ea typeface="Calibri" panose="020F0502020204030204" pitchFamily="34" charset="0"/>
                <a:cs typeface="Calibri" panose="020F0502020204030204" pitchFamily="34" charset="0"/>
              </a:rPr>
              <a:t>Did not shame, blame, condemn </a:t>
            </a:r>
          </a:p>
          <a:p>
            <a:pPr>
              <a:lnSpc>
                <a:spcPct val="107000"/>
              </a:lnSpc>
              <a:spcBef>
                <a:spcPts val="0"/>
              </a:spcBef>
              <a:spcAft>
                <a:spcPts val="800"/>
              </a:spcAft>
            </a:pPr>
            <a:r>
              <a:rPr lang="en-US" sz="1300" b="1" cap="none" dirty="0">
                <a:latin typeface="Calibri" panose="020F0502020204030204" pitchFamily="34" charset="0"/>
                <a:ea typeface="Calibri" panose="020F0502020204030204" pitchFamily="34" charset="0"/>
                <a:cs typeface="Calibri" panose="020F0502020204030204" pitchFamily="34" charset="0"/>
              </a:rPr>
              <a:t>Reconciling their relationship</a:t>
            </a:r>
          </a:p>
          <a:p>
            <a:pPr>
              <a:lnSpc>
                <a:spcPct val="107000"/>
              </a:lnSpc>
              <a:spcBef>
                <a:spcPts val="0"/>
              </a:spcBef>
              <a:spcAft>
                <a:spcPts val="800"/>
              </a:spcAft>
            </a:pPr>
            <a:r>
              <a:rPr lang="en-US" sz="1300" b="1" cap="none" dirty="0">
                <a:latin typeface="Calibri" panose="020F0502020204030204" pitchFamily="34" charset="0"/>
                <a:ea typeface="Calibri" panose="020F0502020204030204" pitchFamily="34" charset="0"/>
                <a:cs typeface="Calibri" panose="020F0502020204030204" pitchFamily="34" charset="0"/>
              </a:rPr>
              <a:t>Focused on Simon’s future purpose</a:t>
            </a:r>
          </a:p>
          <a:p>
            <a:pPr lvl="1">
              <a:lnSpc>
                <a:spcPct val="107000"/>
              </a:lnSpc>
              <a:spcBef>
                <a:spcPts val="0"/>
              </a:spcBef>
              <a:spcAft>
                <a:spcPts val="800"/>
              </a:spcAft>
            </a:pPr>
            <a:r>
              <a:rPr lang="en-US" sz="1300" b="1" cap="none" dirty="0">
                <a:latin typeface="Calibri" panose="020F0502020204030204" pitchFamily="34" charset="0"/>
                <a:ea typeface="Calibri" panose="020F0502020204030204" pitchFamily="34" charset="0"/>
                <a:cs typeface="Calibri" panose="020F0502020204030204" pitchFamily="34" charset="0"/>
              </a:rPr>
              <a:t>Follow me, feed my sheep, </a:t>
            </a:r>
            <a:r>
              <a:rPr lang="en-US" sz="1300" b="1" cap="none"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strengthen bros</a:t>
            </a:r>
          </a:p>
          <a:p>
            <a:pPr>
              <a:lnSpc>
                <a:spcPct val="107000"/>
              </a:lnSpc>
              <a:spcBef>
                <a:spcPts val="0"/>
              </a:spcBef>
              <a:spcAft>
                <a:spcPts val="800"/>
              </a:spcAft>
            </a:pPr>
            <a:r>
              <a:rPr lang="en-US" sz="1300" b="1" cap="none" dirty="0">
                <a:latin typeface="Calibri" panose="020F0502020204030204" pitchFamily="34" charset="0"/>
                <a:ea typeface="Calibri" panose="020F0502020204030204" pitchFamily="34" charset="0"/>
                <a:cs typeface="Calibri" panose="020F0502020204030204" pitchFamily="34" charset="0"/>
              </a:rPr>
              <a:t>Acceptance, forgiveness, kindness, selflessness</a:t>
            </a:r>
          </a:p>
          <a:p>
            <a:pPr>
              <a:lnSpc>
                <a:spcPct val="107000"/>
              </a:lnSpc>
              <a:spcBef>
                <a:spcPts val="0"/>
              </a:spcBef>
              <a:spcAft>
                <a:spcPts val="800"/>
              </a:spcAft>
            </a:pPr>
            <a:r>
              <a:rPr lang="en-US" sz="1300" b="1" cap="none" dirty="0">
                <a:latin typeface="Calibri" panose="020F0502020204030204" pitchFamily="34" charset="0"/>
                <a:ea typeface="Calibri" panose="020F0502020204030204" pitchFamily="34" charset="0"/>
                <a:cs typeface="Calibri" panose="020F0502020204030204" pitchFamily="34" charset="0"/>
              </a:rPr>
              <a:t>Did not mentioned Simon’s failures </a:t>
            </a:r>
            <a:r>
              <a:rPr lang="en-US" sz="1050" b="1" cap="none" dirty="0">
                <a:latin typeface="Calibri" panose="020F0502020204030204" pitchFamily="34" charset="0"/>
                <a:ea typeface="Calibri" panose="020F0502020204030204" pitchFamily="34" charset="0"/>
                <a:cs typeface="Calibri" panose="020F0502020204030204" pitchFamily="34" charset="0"/>
              </a:rPr>
              <a:t>(No “I told you so’s”)</a:t>
            </a:r>
            <a:endParaRPr lang="en-US" sz="1600" b="1" cap="none"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Respectful, compassionate</a:t>
            </a:r>
          </a:p>
          <a:p>
            <a:pPr>
              <a:lnSpc>
                <a:spcPct val="107000"/>
              </a:lnSpc>
              <a:spcBef>
                <a:spcPts val="0"/>
              </a:spcBef>
              <a:spcAft>
                <a:spcPts val="800"/>
              </a:spcAft>
            </a:pPr>
            <a:r>
              <a:rPr lang="en-US" sz="1300" b="1" cap="none" dirty="0">
                <a:latin typeface="Calibri" panose="020F0502020204030204" pitchFamily="34" charset="0"/>
                <a:ea typeface="Calibri" panose="020F0502020204030204" pitchFamily="34" charset="0"/>
                <a:cs typeface="Calibri" panose="020F0502020204030204" pitchFamily="34" charset="0"/>
              </a:rPr>
              <a:t>Honored Simon by preparing/serving him meal</a:t>
            </a:r>
          </a:p>
          <a:p>
            <a:pPr>
              <a:lnSpc>
                <a:spcPct val="107000"/>
              </a:lnSpc>
              <a:spcBef>
                <a:spcPts val="0"/>
              </a:spcBef>
              <a:spcAft>
                <a:spcPts val="800"/>
              </a:spcAft>
            </a:pPr>
            <a:r>
              <a:rPr lang="en-US" sz="1300" b="1" cap="none" dirty="0">
                <a:latin typeface="Calibri" panose="020F0502020204030204" pitchFamily="34" charset="0"/>
                <a:ea typeface="Calibri" panose="020F0502020204030204" pitchFamily="34" charset="0"/>
                <a:cs typeface="Calibri" panose="020F0502020204030204" pitchFamily="34" charset="0"/>
              </a:rPr>
              <a:t>Knew Simon intimately &amp; knew what he needed</a:t>
            </a:r>
          </a:p>
          <a:p>
            <a:pPr>
              <a:lnSpc>
                <a:spcPct val="107000"/>
              </a:lnSpc>
              <a:spcBef>
                <a:spcPts val="0"/>
              </a:spcBef>
              <a:spcAft>
                <a:spcPts val="800"/>
              </a:spcAft>
            </a:pPr>
            <a:r>
              <a:rPr lang="en-US" sz="1300" b="1" cap="none" dirty="0">
                <a:latin typeface="Calibri" panose="020F0502020204030204" pitchFamily="34" charset="0"/>
                <a:ea typeface="Calibri" panose="020F0502020204030204" pitchFamily="34" charset="0"/>
                <a:cs typeface="Calibri" panose="020F0502020204030204" pitchFamily="34" charset="0"/>
              </a:rPr>
              <a:t>Not displaying disappointment </a:t>
            </a:r>
          </a:p>
          <a:p>
            <a:pPr>
              <a:lnSpc>
                <a:spcPct val="107000"/>
              </a:lnSpc>
              <a:spcBef>
                <a:spcPts val="0"/>
              </a:spcBef>
              <a:spcAft>
                <a:spcPts val="800"/>
              </a:spcAft>
            </a:pPr>
            <a:r>
              <a:rPr lang="en-US" sz="1300" b="1" cap="none" dirty="0">
                <a:latin typeface="Calibri" panose="020F0502020204030204" pitchFamily="34" charset="0"/>
                <a:ea typeface="Calibri" panose="020F0502020204030204" pitchFamily="34" charset="0"/>
                <a:cs typeface="Calibri" panose="020F0502020204030204" pitchFamily="34" charset="0"/>
              </a:rPr>
              <a:t>Not abusive, harsh, retaliating</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Asked Simon questions: do you love me; to allow him to refocus his heart and confess his love</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Met Simon where he was (could not say ‘</a:t>
            </a:r>
            <a:r>
              <a:rPr lang="en-US" sz="1300" b="1" cap="none" dirty="0" err="1">
                <a:latin typeface="Calibri" panose="020F0502020204030204" pitchFamily="34" charset="0"/>
                <a:cs typeface="Calibri" panose="020F0502020204030204" pitchFamily="34" charset="0"/>
              </a:rPr>
              <a:t>agapao</a:t>
            </a:r>
            <a:r>
              <a:rPr lang="en-US" sz="1300" b="1" cap="none" dirty="0">
                <a:latin typeface="Calibri" panose="020F0502020204030204" pitchFamily="34" charset="0"/>
                <a:cs typeface="Calibri" panose="020F0502020204030204" pitchFamily="34" charset="0"/>
              </a:rPr>
              <a:t>’, so Jesus asked ‘</a:t>
            </a:r>
            <a:r>
              <a:rPr lang="en-US" sz="1300" b="1" cap="none" dirty="0" err="1">
                <a:latin typeface="Calibri" panose="020F0502020204030204" pitchFamily="34" charset="0"/>
                <a:cs typeface="Calibri" panose="020F0502020204030204" pitchFamily="34" charset="0"/>
              </a:rPr>
              <a:t>phileo</a:t>
            </a:r>
            <a:r>
              <a:rPr lang="en-US" sz="1300" b="1" cap="none" dirty="0">
                <a:latin typeface="Calibri" panose="020F0502020204030204" pitchFamily="34" charset="0"/>
                <a:cs typeface="Calibri" panose="020F0502020204030204" pitchFamily="34" charset="0"/>
              </a:rPr>
              <a:t>’ on 3rd time)</a:t>
            </a:r>
          </a:p>
          <a:p>
            <a:pPr>
              <a:lnSpc>
                <a:spcPct val="107000"/>
              </a:lnSpc>
              <a:spcBef>
                <a:spcPts val="0"/>
              </a:spcBef>
              <a:spcAft>
                <a:spcPts val="800"/>
              </a:spcAft>
            </a:pPr>
            <a:r>
              <a:rPr lang="en-US" sz="1300" b="1" cap="none" dirty="0">
                <a:latin typeface="Calibri" panose="020F0502020204030204" pitchFamily="34" charset="0"/>
                <a:cs typeface="Calibri" panose="020F0502020204030204" pitchFamily="34" charset="0"/>
              </a:rPr>
              <a:t>Reconciled with Simon to prepare him for living in future purpose to lead 1</a:t>
            </a:r>
            <a:r>
              <a:rPr lang="en-US" sz="1300" b="1" cap="none" baseline="30000" dirty="0">
                <a:latin typeface="Calibri" panose="020F0502020204030204" pitchFamily="34" charset="0"/>
                <a:cs typeface="Calibri" panose="020F0502020204030204" pitchFamily="34" charset="0"/>
              </a:rPr>
              <a:t>st</a:t>
            </a:r>
            <a:r>
              <a:rPr lang="en-US" sz="1300" b="1" cap="none" dirty="0">
                <a:latin typeface="Calibri" panose="020F0502020204030204" pitchFamily="34" charset="0"/>
                <a:cs typeface="Calibri" panose="020F0502020204030204" pitchFamily="34" charset="0"/>
              </a:rPr>
              <a:t> Christian church</a:t>
            </a:r>
            <a:endParaRPr lang="en-US" sz="1800" cap="non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48218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AE6572-D0D6-4369-896C-5ACAA26A8FAD}"/>
              </a:ext>
            </a:extLst>
          </p:cNvPr>
          <p:cNvSpPr/>
          <p:nvPr/>
        </p:nvSpPr>
        <p:spPr>
          <a:xfrm>
            <a:off x="0" y="-13855"/>
            <a:ext cx="1231028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You are made in His image…"/>
          <p:cNvSpPr txBox="1"/>
          <p:nvPr/>
        </p:nvSpPr>
        <p:spPr>
          <a:xfrm>
            <a:off x="825947" y="658033"/>
            <a:ext cx="10460752" cy="5642891"/>
          </a:xfrm>
          <a:prstGeom prst="rect">
            <a:avLst/>
          </a:prstGeom>
          <a:solidFill>
            <a:schemeClr val="bg1"/>
          </a:solidFill>
          <a:ln w="1270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p>
            <a:pPr>
              <a:defRPr sz="2700">
                <a:latin typeface="Arial"/>
                <a:ea typeface="Arial"/>
                <a:cs typeface="Arial"/>
                <a:sym typeface="Arial"/>
              </a:defRPr>
            </a:pPr>
            <a:r>
              <a:rPr lang="en-US" sz="2400" b="1" cap="all" dirty="0">
                <a:solidFill>
                  <a:schemeClr val="accent1">
                    <a:lumMod val="60000"/>
                    <a:lumOff val="40000"/>
                  </a:schemeClr>
                </a:solidFill>
                <a:latin typeface="Calibri" panose="020F0502020204030204" pitchFamily="34" charset="0"/>
                <a:ea typeface="+mj-ea"/>
                <a:cs typeface="Times New Roman" panose="02020603050405020304" pitchFamily="18" charset="0"/>
              </a:rPr>
              <a:t>   How does God see you and appreciate you?</a:t>
            </a:r>
          </a:p>
          <a:p>
            <a:pPr algn="l">
              <a:defRPr sz="2700">
                <a:latin typeface="Arial"/>
                <a:ea typeface="Arial"/>
                <a:cs typeface="Arial"/>
                <a:sym typeface="Arial"/>
              </a:defRPr>
            </a:pPr>
            <a:endParaRPr lang="en-US" sz="1400" b="1" u="sng" dirty="0">
              <a:latin typeface="Calibri" panose="020F0502020204030204" pitchFamily="34" charset="0"/>
              <a:cs typeface="Calibri" panose="020F0502020204030204" pitchFamily="34" charset="0"/>
            </a:endParaRPr>
          </a:p>
          <a:p>
            <a:pPr algn="l">
              <a:defRPr sz="2700">
                <a:latin typeface="Arial"/>
                <a:ea typeface="Arial"/>
                <a:cs typeface="Arial"/>
                <a:sym typeface="Arial"/>
              </a:defRPr>
            </a:pPr>
            <a:endParaRPr lang="en-US" sz="1400" b="1" u="sng" dirty="0">
              <a:latin typeface="Calibri" panose="020F0502020204030204" pitchFamily="34" charset="0"/>
              <a:cs typeface="Calibri" panose="020F0502020204030204" pitchFamily="34" charset="0"/>
            </a:endParaRPr>
          </a:p>
          <a:p>
            <a:pPr algn="l">
              <a:defRPr sz="2700">
                <a:latin typeface="Arial"/>
                <a:ea typeface="Arial"/>
                <a:cs typeface="Arial"/>
                <a:sym typeface="Arial"/>
              </a:defRPr>
            </a:pPr>
            <a:endParaRPr lang="en-US" sz="1400" b="1" u="sng" dirty="0">
              <a:latin typeface="Calibri" panose="020F0502020204030204" pitchFamily="34" charset="0"/>
              <a:cs typeface="Calibri" panose="020F0502020204030204" pitchFamily="34" charset="0"/>
            </a:endParaRPr>
          </a:p>
          <a:p>
            <a:pPr algn="l">
              <a:defRPr sz="2700">
                <a:latin typeface="Arial"/>
                <a:ea typeface="Arial"/>
                <a:cs typeface="Arial"/>
                <a:sym typeface="Arial"/>
              </a:defRPr>
            </a:pPr>
            <a:endParaRPr lang="en-US" sz="1400" b="1" u="sng" dirty="0">
              <a:latin typeface="Calibri" panose="020F0502020204030204" pitchFamily="34" charset="0"/>
              <a:cs typeface="Calibri" panose="020F0502020204030204" pitchFamily="34" charset="0"/>
            </a:endParaRPr>
          </a:p>
          <a:p>
            <a:pPr algn="l">
              <a:defRPr sz="2700">
                <a:latin typeface="Arial"/>
                <a:ea typeface="Arial"/>
                <a:cs typeface="Arial"/>
                <a:sym typeface="Arial"/>
              </a:defRPr>
            </a:pPr>
            <a:endParaRPr lang="en-US" sz="1400" b="1" u="sng" dirty="0">
              <a:latin typeface="Calibri" panose="020F0502020204030204" pitchFamily="34" charset="0"/>
              <a:cs typeface="Calibri" panose="020F0502020204030204" pitchFamily="34" charset="0"/>
            </a:endParaRPr>
          </a:p>
          <a:p>
            <a:pPr algn="l">
              <a:defRPr sz="2700">
                <a:latin typeface="Arial"/>
                <a:ea typeface="Arial"/>
                <a:cs typeface="Arial"/>
                <a:sym typeface="Arial"/>
              </a:defRPr>
            </a:pPr>
            <a:endParaRPr lang="en-US" sz="1400" b="1" u="sng" dirty="0">
              <a:latin typeface="Calibri" panose="020F0502020204030204" pitchFamily="34" charset="0"/>
              <a:cs typeface="Calibri" panose="020F0502020204030204" pitchFamily="34" charset="0"/>
            </a:endParaRPr>
          </a:p>
          <a:p>
            <a:pPr algn="l">
              <a:defRPr sz="2700">
                <a:latin typeface="Arial"/>
                <a:ea typeface="Arial"/>
                <a:cs typeface="Arial"/>
                <a:sym typeface="Arial"/>
              </a:defRPr>
            </a:pPr>
            <a:r>
              <a:rPr lang="en-US" sz="2000" b="1" dirty="0">
                <a:latin typeface="Calibri" panose="020F0502020204030204" pitchFamily="34" charset="0"/>
                <a:cs typeface="Calibri" panose="020F0502020204030204" pitchFamily="34" charset="0"/>
              </a:rPr>
              <a:t>     </a:t>
            </a:r>
            <a:r>
              <a:rPr sz="2000" b="1" dirty="0">
                <a:latin typeface="Calibri" panose="020F0502020204030204" pitchFamily="34" charset="0"/>
                <a:cs typeface="Calibri" panose="020F0502020204030204" pitchFamily="34" charset="0"/>
              </a:rPr>
              <a:t>You are made in His image</a:t>
            </a:r>
          </a:p>
          <a:p>
            <a:pPr algn="l">
              <a:defRPr sz="2700">
                <a:latin typeface="Arial"/>
                <a:ea typeface="Arial"/>
                <a:cs typeface="Arial"/>
                <a:sym typeface="Arial"/>
              </a:defRPr>
            </a:pPr>
            <a:r>
              <a:rPr lang="en-US" sz="2000" b="1" dirty="0">
                <a:latin typeface="Calibri" panose="020F0502020204030204" pitchFamily="34" charset="0"/>
                <a:cs typeface="Calibri" panose="020F0502020204030204" pitchFamily="34" charset="0"/>
              </a:rPr>
              <a:t>     </a:t>
            </a:r>
            <a:r>
              <a:rPr sz="2000" b="1" dirty="0">
                <a:latin typeface="Calibri" panose="020F0502020204030204" pitchFamily="34" charset="0"/>
                <a:cs typeface="Calibri" panose="020F0502020204030204" pitchFamily="34" charset="0"/>
              </a:rPr>
              <a:t>You are not a mistake</a:t>
            </a:r>
          </a:p>
          <a:p>
            <a:pPr algn="l">
              <a:defRPr sz="2700">
                <a:latin typeface="Arial"/>
                <a:ea typeface="Arial"/>
                <a:cs typeface="Arial"/>
                <a:sym typeface="Arial"/>
              </a:defRPr>
            </a:pPr>
            <a:r>
              <a:rPr lang="en-US" sz="2000" b="1" dirty="0">
                <a:latin typeface="Calibri" panose="020F0502020204030204" pitchFamily="34" charset="0"/>
                <a:cs typeface="Calibri" panose="020F0502020204030204" pitchFamily="34" charset="0"/>
              </a:rPr>
              <a:t>     </a:t>
            </a:r>
            <a:r>
              <a:rPr sz="2000" b="1" dirty="0">
                <a:latin typeface="Calibri" panose="020F0502020204030204" pitchFamily="34" charset="0"/>
                <a:cs typeface="Calibri" panose="020F0502020204030204" pitchFamily="34" charset="0"/>
              </a:rPr>
              <a:t>You are fearfully and wonderfully made</a:t>
            </a:r>
          </a:p>
          <a:p>
            <a:pPr algn="l">
              <a:defRPr sz="2700">
                <a:latin typeface="Arial"/>
                <a:ea typeface="Arial"/>
                <a:cs typeface="Arial"/>
                <a:sym typeface="Arial"/>
              </a:defRPr>
            </a:pPr>
            <a:r>
              <a:rPr lang="en-US" sz="2000" b="1" dirty="0">
                <a:latin typeface="Calibri" panose="020F0502020204030204" pitchFamily="34" charset="0"/>
                <a:cs typeface="Calibri" panose="020F0502020204030204" pitchFamily="34" charset="0"/>
              </a:rPr>
              <a:t>     </a:t>
            </a:r>
            <a:r>
              <a:rPr sz="2000" b="1" dirty="0">
                <a:latin typeface="Calibri" panose="020F0502020204030204" pitchFamily="34" charset="0"/>
                <a:cs typeface="Calibri" panose="020F0502020204030204" pitchFamily="34" charset="0"/>
              </a:rPr>
              <a:t>He desires to lavish you with His love</a:t>
            </a:r>
          </a:p>
          <a:p>
            <a:pPr algn="l">
              <a:defRPr sz="2700">
                <a:latin typeface="Arial"/>
                <a:ea typeface="Arial"/>
                <a:cs typeface="Arial"/>
                <a:sym typeface="Arial"/>
              </a:defRPr>
            </a:pPr>
            <a:r>
              <a:rPr lang="en-US" sz="2000" b="1" dirty="0">
                <a:latin typeface="Calibri" panose="020F0502020204030204" pitchFamily="34" charset="0"/>
                <a:cs typeface="Calibri" panose="020F0502020204030204" pitchFamily="34" charset="0"/>
              </a:rPr>
              <a:t>     </a:t>
            </a:r>
            <a:r>
              <a:rPr sz="2000" b="1" dirty="0">
                <a:latin typeface="Calibri" panose="020F0502020204030204" pitchFamily="34" charset="0"/>
                <a:cs typeface="Calibri" panose="020F0502020204030204" pitchFamily="34" charset="0"/>
              </a:rPr>
              <a:t>He loves you with an unconditional, everlasting love </a:t>
            </a:r>
          </a:p>
          <a:p>
            <a:pPr algn="l">
              <a:defRPr sz="2700">
                <a:latin typeface="Arial"/>
                <a:ea typeface="Arial"/>
                <a:cs typeface="Arial"/>
                <a:sym typeface="Arial"/>
              </a:defRPr>
            </a:pPr>
            <a:r>
              <a:rPr lang="en-US" sz="2000" b="1" dirty="0">
                <a:latin typeface="Calibri" panose="020F0502020204030204" pitchFamily="34" charset="0"/>
                <a:cs typeface="Calibri" panose="020F0502020204030204" pitchFamily="34" charset="0"/>
              </a:rPr>
              <a:t>     </a:t>
            </a:r>
            <a:r>
              <a:rPr sz="2000" b="1" dirty="0">
                <a:latin typeface="Calibri" panose="020F0502020204030204" pitchFamily="34" charset="0"/>
                <a:cs typeface="Calibri" panose="020F0502020204030204" pitchFamily="34" charset="0"/>
              </a:rPr>
              <a:t>His thoughts of you are as countless as the sand on the seashore</a:t>
            </a:r>
          </a:p>
          <a:p>
            <a:pPr algn="l">
              <a:defRPr sz="2700">
                <a:latin typeface="Arial"/>
                <a:ea typeface="Arial"/>
                <a:cs typeface="Arial"/>
                <a:sym typeface="Arial"/>
              </a:defRPr>
            </a:pPr>
            <a:r>
              <a:rPr lang="en-US" sz="2000" b="1" dirty="0">
                <a:latin typeface="Calibri" panose="020F0502020204030204" pitchFamily="34" charset="0"/>
                <a:cs typeface="Calibri" panose="020F0502020204030204" pitchFamily="34" charset="0"/>
              </a:rPr>
              <a:t>     </a:t>
            </a:r>
            <a:r>
              <a:rPr sz="2000" b="1" dirty="0">
                <a:latin typeface="Calibri" panose="020F0502020204030204" pitchFamily="34" charset="0"/>
                <a:cs typeface="Calibri" panose="020F0502020204030204" pitchFamily="34" charset="0"/>
              </a:rPr>
              <a:t>He rejoices over you with singing</a:t>
            </a:r>
          </a:p>
          <a:p>
            <a:pPr algn="l">
              <a:defRPr sz="2700">
                <a:latin typeface="Arial"/>
                <a:ea typeface="Arial"/>
                <a:cs typeface="Arial"/>
                <a:sym typeface="Arial"/>
              </a:defRPr>
            </a:pPr>
            <a:r>
              <a:rPr lang="en-US" sz="2000" b="1" dirty="0">
                <a:latin typeface="Calibri" panose="020F0502020204030204" pitchFamily="34" charset="0"/>
                <a:cs typeface="Calibri" panose="020F0502020204030204" pitchFamily="34" charset="0"/>
              </a:rPr>
              <a:t>     </a:t>
            </a:r>
            <a:r>
              <a:rPr sz="2000" b="1" dirty="0">
                <a:latin typeface="Calibri" panose="020F0502020204030204" pitchFamily="34" charset="0"/>
                <a:cs typeface="Calibri" panose="020F0502020204030204" pitchFamily="34" charset="0"/>
              </a:rPr>
              <a:t>You are His treasure</a:t>
            </a:r>
          </a:p>
          <a:p>
            <a:pPr algn="l">
              <a:defRPr sz="2700">
                <a:latin typeface="Arial"/>
                <a:ea typeface="Arial"/>
                <a:cs typeface="Arial"/>
                <a:sym typeface="Arial"/>
              </a:defRPr>
            </a:pPr>
            <a:r>
              <a:rPr lang="en-US" sz="2000" b="1" dirty="0">
                <a:latin typeface="Calibri" panose="020F0502020204030204" pitchFamily="34" charset="0"/>
                <a:cs typeface="Calibri" panose="020F0502020204030204" pitchFamily="34" charset="0"/>
              </a:rPr>
              <a:t>     </a:t>
            </a:r>
            <a:r>
              <a:rPr sz="2000" b="1" dirty="0">
                <a:latin typeface="Calibri" panose="020F0502020204030204" pitchFamily="34" charset="0"/>
                <a:cs typeface="Calibri" panose="020F0502020204030204" pitchFamily="34" charset="0"/>
              </a:rPr>
              <a:t>He wants to show you great and marvelous things</a:t>
            </a:r>
          </a:p>
          <a:p>
            <a:pPr algn="l">
              <a:defRPr sz="2700">
                <a:latin typeface="Arial"/>
                <a:ea typeface="Arial"/>
                <a:cs typeface="Arial"/>
                <a:sym typeface="Arial"/>
              </a:defRPr>
            </a:pPr>
            <a:r>
              <a:rPr lang="en-US" sz="2000" b="1" dirty="0">
                <a:latin typeface="Calibri" panose="020F0502020204030204" pitchFamily="34" charset="0"/>
                <a:cs typeface="Calibri" panose="020F0502020204030204" pitchFamily="34" charset="0"/>
              </a:rPr>
              <a:t>     </a:t>
            </a:r>
            <a:r>
              <a:rPr sz="2000" b="1" dirty="0">
                <a:latin typeface="Calibri" panose="020F0502020204030204" pitchFamily="34" charset="0"/>
                <a:cs typeface="Calibri" panose="020F0502020204030204" pitchFamily="34" charset="0"/>
              </a:rPr>
              <a:t>He is </a:t>
            </a:r>
            <a:r>
              <a:rPr lang="en-US" sz="2000" b="1" dirty="0">
                <a:latin typeface="Calibri" panose="020F0502020204030204" pitchFamily="34" charset="0"/>
                <a:cs typeface="Calibri" panose="020F0502020204030204" pitchFamily="34" charset="0"/>
              </a:rPr>
              <a:t>y</a:t>
            </a:r>
            <a:r>
              <a:rPr sz="2000" b="1" dirty="0">
                <a:latin typeface="Calibri" panose="020F0502020204030204" pitchFamily="34" charset="0"/>
                <a:cs typeface="Calibri" panose="020F0502020204030204" pitchFamily="34" charset="0"/>
              </a:rPr>
              <a:t>our greatest advocate</a:t>
            </a:r>
          </a:p>
          <a:p>
            <a:pPr algn="l">
              <a:defRPr sz="2700">
                <a:latin typeface="Arial"/>
                <a:ea typeface="Arial"/>
                <a:cs typeface="Arial"/>
                <a:sym typeface="Arial"/>
              </a:defRPr>
            </a:pPr>
            <a:r>
              <a:rPr lang="en-US" sz="2000" b="1" dirty="0">
                <a:latin typeface="Calibri" panose="020F0502020204030204" pitchFamily="34" charset="0"/>
                <a:cs typeface="Calibri" panose="020F0502020204030204" pitchFamily="34" charset="0"/>
              </a:rPr>
              <a:t>     </a:t>
            </a:r>
            <a:r>
              <a:rPr sz="2000" b="1" dirty="0">
                <a:latin typeface="Calibri" panose="020F0502020204030204" pitchFamily="34" charset="0"/>
                <a:cs typeface="Calibri" panose="020F0502020204030204" pitchFamily="34" charset="0"/>
              </a:rPr>
              <a:t>He longs to comfort you in all our troubles</a:t>
            </a:r>
          </a:p>
          <a:p>
            <a:pPr algn="l">
              <a:defRPr sz="2700">
                <a:latin typeface="Arial"/>
                <a:ea typeface="Arial"/>
                <a:cs typeface="Arial"/>
                <a:sym typeface="Arial"/>
              </a:defRPr>
            </a:pPr>
            <a:r>
              <a:rPr lang="en-US" sz="2000" b="1" dirty="0">
                <a:latin typeface="Calibri" panose="020F0502020204030204" pitchFamily="34" charset="0"/>
                <a:cs typeface="Calibri" panose="020F0502020204030204" pitchFamily="34" charset="0"/>
              </a:rPr>
              <a:t>     </a:t>
            </a:r>
            <a:r>
              <a:rPr sz="2000" b="1" dirty="0">
                <a:latin typeface="Calibri" panose="020F0502020204030204" pitchFamily="34" charset="0"/>
                <a:cs typeface="Calibri" panose="020F0502020204030204" pitchFamily="34" charset="0"/>
              </a:rPr>
              <a:t>Nothing can separate you from His love</a:t>
            </a:r>
            <a:endParaRPr lang="en-US" sz="2000" b="1" dirty="0">
              <a:latin typeface="Calibri" panose="020F0502020204030204" pitchFamily="34" charset="0"/>
              <a:cs typeface="Calibri" panose="020F0502020204030204" pitchFamily="34" charset="0"/>
            </a:endParaRPr>
          </a:p>
          <a:p>
            <a:pPr algn="l">
              <a:defRPr sz="2700">
                <a:latin typeface="Arial"/>
                <a:ea typeface="Arial"/>
                <a:cs typeface="Arial"/>
                <a:sym typeface="Arial"/>
              </a:defRPr>
            </a:pPr>
            <a:endParaRPr sz="1400" b="1"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3636B0D2-0204-423D-80DB-0CA3C5905F48}"/>
              </a:ext>
            </a:extLst>
          </p:cNvPr>
          <p:cNvSpPr txBox="1"/>
          <p:nvPr/>
        </p:nvSpPr>
        <p:spPr>
          <a:xfrm>
            <a:off x="942392" y="1138211"/>
            <a:ext cx="10235681" cy="1015663"/>
          </a:xfrm>
          <a:prstGeom prst="rect">
            <a:avLst/>
          </a:prstGeom>
          <a:solidFill>
            <a:schemeClr val="bg1"/>
          </a:solidFill>
          <a:ln>
            <a:solidFill>
              <a:srgbClr val="48B9FE"/>
            </a:solidFill>
          </a:ln>
        </p:spPr>
        <p:txBody>
          <a:bodyPr wrap="square">
            <a:spAutoFit/>
          </a:bodyPr>
          <a:lstStyle/>
          <a:p>
            <a:pPr marL="228600" lvl="1">
              <a:spcBef>
                <a:spcPts val="1000"/>
              </a:spcBef>
              <a:tabLst>
                <a:tab pos="914400" algn="l"/>
              </a:tabLst>
            </a:pPr>
            <a:r>
              <a:rPr lang="en-US" sz="2000" b="1" cap="none" dirty="0">
                <a:latin typeface="Calibri" panose="020F0502020204030204" pitchFamily="34" charset="0"/>
                <a:cs typeface="Calibri" panose="020F0502020204030204" pitchFamily="34" charset="0"/>
              </a:rPr>
              <a:t>I am defined as a child of the living God, He loves me and cherishes me as His creation and beloved child; even when I let Him down or turn away from Him; He always </a:t>
            </a:r>
            <a:r>
              <a:rPr lang="en-US" sz="2000" b="1" u="sng" cap="none" dirty="0">
                <a:latin typeface="Calibri" panose="020F0502020204030204" pitchFamily="34" charset="0"/>
                <a:cs typeface="Calibri" panose="020F0502020204030204" pitchFamily="34" charset="0"/>
              </a:rPr>
              <a:t>accepts</a:t>
            </a:r>
            <a:r>
              <a:rPr lang="en-US" sz="2000" b="1" cap="none" dirty="0">
                <a:latin typeface="Calibri" panose="020F0502020204030204" pitchFamily="34" charset="0"/>
                <a:cs typeface="Calibri" panose="020F0502020204030204" pitchFamily="34" charset="0"/>
              </a:rPr>
              <a:t> and </a:t>
            </a:r>
            <a:r>
              <a:rPr lang="en-US" sz="2000" b="1" u="sng" cap="none" dirty="0">
                <a:latin typeface="Calibri" panose="020F0502020204030204" pitchFamily="34" charset="0"/>
                <a:cs typeface="Calibri" panose="020F0502020204030204" pitchFamily="34" charset="0"/>
              </a:rPr>
              <a:t>welcomes me with open arms</a:t>
            </a:r>
            <a:r>
              <a:rPr lang="en-US" sz="2000" b="1" cap="none" dirty="0">
                <a:latin typeface="Calibri" panose="020F0502020204030204" pitchFamily="34" charset="0"/>
                <a:cs typeface="Calibri" panose="020F0502020204030204" pitchFamily="34" charset="0"/>
              </a:rPr>
              <a:t>, when I turn to Him.</a:t>
            </a:r>
          </a:p>
        </p:txBody>
      </p:sp>
      <p:sp>
        <p:nvSpPr>
          <p:cNvPr id="10" name="Slide Number Placeholder 7">
            <a:extLst>
              <a:ext uri="{FF2B5EF4-FFF2-40B4-BE49-F238E27FC236}">
                <a16:creationId xmlns:a16="http://schemas.microsoft.com/office/drawing/2014/main" id="{381E37CC-ED32-4362-A772-B2CB97B182A3}"/>
              </a:ext>
            </a:extLst>
          </p:cNvPr>
          <p:cNvSpPr txBox="1">
            <a:spLocks/>
          </p:cNvSpPr>
          <p:nvPr/>
        </p:nvSpPr>
        <p:spPr>
          <a:xfrm>
            <a:off x="11090521" y="653896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77</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235327"/>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F01E7A-39E8-4F47-AFDC-E4E81BBACE25}"/>
              </a:ext>
            </a:extLst>
          </p:cNvPr>
          <p:cNvSpPr/>
          <p:nvPr/>
        </p:nvSpPr>
        <p:spPr>
          <a:xfrm>
            <a:off x="0" y="0"/>
            <a:ext cx="1231028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extBox 4"/>
          <p:cNvSpPr txBox="1"/>
          <p:nvPr/>
        </p:nvSpPr>
        <p:spPr>
          <a:xfrm>
            <a:off x="-525" y="217433"/>
            <a:ext cx="11630549" cy="764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400">
                <a:solidFill>
                  <a:srgbClr val="806000"/>
                </a:solidFill>
                <a:latin typeface="Impact"/>
                <a:ea typeface="Impact"/>
                <a:cs typeface="Impact"/>
                <a:sym typeface="Impact"/>
              </a:defRPr>
            </a:lvl1pPr>
          </a:lstStyle>
          <a:p>
            <a:endParaRPr dirty="0"/>
          </a:p>
        </p:txBody>
      </p:sp>
      <p:sp>
        <p:nvSpPr>
          <p:cNvPr id="239" name="TextBox 5"/>
          <p:cNvSpPr txBox="1"/>
          <p:nvPr/>
        </p:nvSpPr>
        <p:spPr>
          <a:xfrm>
            <a:off x="658977" y="749386"/>
            <a:ext cx="6237543" cy="6370975"/>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defRPr sz="4000" b="1"/>
            </a:pPr>
            <a:r>
              <a:rPr sz="2400" u="sng" dirty="0">
                <a:latin typeface="Calibri" panose="020F0502020204030204" pitchFamily="34" charset="0"/>
                <a:cs typeface="Calibri" panose="020F0502020204030204" pitchFamily="34" charset="0"/>
              </a:rPr>
              <a:t>OLD</a:t>
            </a:r>
            <a:r>
              <a:rPr lang="en-US" sz="2400" u="sng" dirty="0">
                <a:latin typeface="Calibri" panose="020F0502020204030204" pitchFamily="34" charset="0"/>
                <a:cs typeface="Calibri" panose="020F0502020204030204" pitchFamily="34" charset="0"/>
              </a:rPr>
              <a:t> </a:t>
            </a:r>
            <a:r>
              <a:rPr sz="2400" u="sng" dirty="0">
                <a:latin typeface="Calibri" panose="020F0502020204030204" pitchFamily="34" charset="0"/>
                <a:cs typeface="Calibri" panose="020F0502020204030204" pitchFamily="34" charset="0"/>
              </a:rPr>
              <a:t>NEGATIVE BELIEFS</a:t>
            </a:r>
            <a:r>
              <a:rPr lang="en-US" sz="2400" u="sng" dirty="0">
                <a:latin typeface="Calibri" panose="020F0502020204030204" pitchFamily="34" charset="0"/>
                <a:cs typeface="Calibri" panose="020F0502020204030204" pitchFamily="34" charset="0"/>
              </a:rPr>
              <a:t>   </a:t>
            </a:r>
          </a:p>
          <a:p>
            <a:pPr algn="ctr">
              <a:defRPr sz="4000" b="1"/>
            </a:pPr>
            <a:r>
              <a:rPr lang="en-US" sz="2400" b="1" dirty="0">
                <a:solidFill>
                  <a:srgbClr val="333333"/>
                </a:solidFill>
                <a:latin typeface="Calibri" panose="020F0502020204030204" pitchFamily="34" charset="0"/>
                <a:cs typeface="Calibri" panose="020F0502020204030204" pitchFamily="34" charset="0"/>
              </a:rPr>
              <a:t>Lies</a:t>
            </a:r>
            <a:endParaRPr sz="2400" b="1" dirty="0">
              <a:solidFill>
                <a:srgbClr val="333333"/>
              </a:solidFill>
              <a:latin typeface="Calibri" panose="020F0502020204030204" pitchFamily="34" charset="0"/>
              <a:cs typeface="Calibri" panose="020F0502020204030204" pitchFamily="34" charset="0"/>
            </a:endParaRPr>
          </a:p>
          <a:p>
            <a:pPr marL="285750" lvl="0" indent="-285750">
              <a:buClr>
                <a:schemeClr val="accent1">
                  <a:lumMod val="60000"/>
                  <a:lumOff val="40000"/>
                </a:schemeClr>
              </a:buClr>
              <a:buSzPct val="160000"/>
              <a:buFont typeface="Arial" panose="020B0604020202020204" pitchFamily="34" charset="0"/>
              <a:buChar char="•"/>
            </a:pPr>
            <a:r>
              <a:rPr lang="en-US" b="1" dirty="0">
                <a:latin typeface="Calibri" panose="020F0502020204030204" pitchFamily="34" charset="0"/>
                <a:cs typeface="Calibri" panose="020F0502020204030204" pitchFamily="34" charset="0"/>
              </a:rPr>
              <a:t>I am stupid...  I am a mistake... </a:t>
            </a:r>
          </a:p>
          <a:p>
            <a:pPr marL="285750" lvl="0" indent="-285750">
              <a:buClr>
                <a:schemeClr val="accent1">
                  <a:lumMod val="60000"/>
                  <a:lumOff val="40000"/>
                </a:schemeClr>
              </a:buClr>
              <a:buSzPct val="160000"/>
              <a:buFont typeface="Arial" panose="020B0604020202020204" pitchFamily="34" charset="0"/>
              <a:buChar char="•"/>
            </a:pPr>
            <a:r>
              <a:rPr lang="en-US" b="1" dirty="0">
                <a:latin typeface="Calibri" panose="020F0502020204030204" pitchFamily="34" charset="0"/>
                <a:cs typeface="Calibri" panose="020F0502020204030204" pitchFamily="34" charset="0"/>
              </a:rPr>
              <a:t>Something is wrong with me</a:t>
            </a:r>
          </a:p>
          <a:p>
            <a:pPr marL="285750" lvl="0" indent="-285750">
              <a:buClr>
                <a:schemeClr val="accent1">
                  <a:lumMod val="60000"/>
                  <a:lumOff val="40000"/>
                </a:schemeClr>
              </a:buClr>
              <a:buSzPct val="160000"/>
              <a:buFont typeface="Arial" panose="020B0604020202020204" pitchFamily="34" charset="0"/>
              <a:buChar char="•"/>
            </a:pPr>
            <a:r>
              <a:rPr lang="en-US" b="1" dirty="0">
                <a:latin typeface="Calibri" panose="020F0502020204030204" pitchFamily="34" charset="0"/>
                <a:cs typeface="Calibri" panose="020F0502020204030204" pitchFamily="34" charset="0"/>
              </a:rPr>
              <a:t>I can’t do anything right</a:t>
            </a:r>
          </a:p>
          <a:p>
            <a:pPr marL="285750" lvl="0" indent="-285750">
              <a:buClr>
                <a:schemeClr val="accent1">
                  <a:lumMod val="60000"/>
                  <a:lumOff val="40000"/>
                </a:schemeClr>
              </a:buClr>
              <a:buSzPct val="160000"/>
              <a:buFont typeface="Arial" panose="020B0604020202020204" pitchFamily="34" charset="0"/>
              <a:buChar char="•"/>
            </a:pPr>
            <a:r>
              <a:rPr lang="en-US" b="1" dirty="0">
                <a:latin typeface="Calibri" panose="020F0502020204030204" pitchFamily="34" charset="0"/>
                <a:cs typeface="Calibri" panose="020F0502020204030204" pitchFamily="34" charset="0"/>
              </a:rPr>
              <a:t>I am worthless and will never amount to anything</a:t>
            </a:r>
          </a:p>
          <a:p>
            <a:pPr marL="285750" lvl="0" indent="-285750">
              <a:buClr>
                <a:schemeClr val="accent1">
                  <a:lumMod val="60000"/>
                  <a:lumOff val="40000"/>
                </a:schemeClr>
              </a:buClr>
              <a:buSzPct val="160000"/>
              <a:buFont typeface="Arial" panose="020B0604020202020204" pitchFamily="34" charset="0"/>
              <a:buChar char="•"/>
            </a:pPr>
            <a:r>
              <a:rPr lang="en-US" b="1" dirty="0">
                <a:latin typeface="Calibri" panose="020F0502020204030204" pitchFamily="34" charset="0"/>
                <a:cs typeface="Calibri" panose="020F0502020204030204" pitchFamily="34" charset="0"/>
              </a:rPr>
              <a:t>No one really cares if I hurt</a:t>
            </a:r>
          </a:p>
          <a:p>
            <a:pPr marL="285750" lvl="0" indent="-285750">
              <a:buClr>
                <a:schemeClr val="accent1">
                  <a:lumMod val="60000"/>
                  <a:lumOff val="40000"/>
                </a:schemeClr>
              </a:buClr>
              <a:buSzPct val="160000"/>
              <a:buFont typeface="Arial" panose="020B0604020202020204" pitchFamily="34" charset="0"/>
              <a:buChar char="•"/>
            </a:pPr>
            <a:r>
              <a:rPr lang="en-US" b="1" dirty="0">
                <a:latin typeface="Calibri" panose="020F0502020204030204" pitchFamily="34" charset="0"/>
                <a:cs typeface="Calibri" panose="020F0502020204030204" pitchFamily="34" charset="0"/>
              </a:rPr>
              <a:t>I am alone in this world</a:t>
            </a:r>
          </a:p>
          <a:p>
            <a:pPr marL="285750" lvl="0" indent="-285750">
              <a:buClr>
                <a:schemeClr val="accent1">
                  <a:lumMod val="60000"/>
                  <a:lumOff val="40000"/>
                </a:schemeClr>
              </a:buClr>
              <a:buSzPct val="160000"/>
              <a:buFont typeface="Arial" panose="020B0604020202020204" pitchFamily="34" charset="0"/>
              <a:buChar char="•"/>
            </a:pPr>
            <a:r>
              <a:rPr lang="en-US" b="1" dirty="0">
                <a:latin typeface="Calibri" panose="020F0502020204030204" pitchFamily="34" charset="0"/>
                <a:cs typeface="Calibri" panose="020F0502020204030204" pitchFamily="34" charset="0"/>
              </a:rPr>
              <a:t>I have nothing to offer anyone</a:t>
            </a:r>
          </a:p>
          <a:p>
            <a:pPr marL="285750" lvl="0" indent="-285750">
              <a:buClr>
                <a:schemeClr val="accent1">
                  <a:lumMod val="60000"/>
                  <a:lumOff val="40000"/>
                </a:schemeClr>
              </a:buClr>
              <a:buSzPct val="160000"/>
              <a:buFont typeface="Arial" panose="020B0604020202020204" pitchFamily="34" charset="0"/>
              <a:buChar char="•"/>
            </a:pPr>
            <a:r>
              <a:rPr lang="en-US" b="1" dirty="0">
                <a:latin typeface="Calibri" panose="020F0502020204030204" pitchFamily="34" charset="0"/>
                <a:cs typeface="Calibri" panose="020F0502020204030204" pitchFamily="34" charset="0"/>
              </a:rPr>
              <a:t>I am a disappointment</a:t>
            </a:r>
          </a:p>
          <a:p>
            <a:pPr marL="285750" lvl="0" indent="-285750">
              <a:buClr>
                <a:schemeClr val="accent1">
                  <a:lumMod val="60000"/>
                  <a:lumOff val="40000"/>
                </a:schemeClr>
              </a:buClr>
              <a:buSzPct val="160000"/>
              <a:buFont typeface="Arial" panose="020B0604020202020204" pitchFamily="34" charset="0"/>
              <a:buChar char="•"/>
            </a:pPr>
            <a:r>
              <a:rPr lang="en-US" b="1" dirty="0">
                <a:latin typeface="Calibri" panose="020F0502020204030204" pitchFamily="34" charset="0"/>
                <a:cs typeface="Calibri" panose="020F0502020204030204" pitchFamily="34" charset="0"/>
              </a:rPr>
              <a:t>I am too sensitive / emotional</a:t>
            </a:r>
          </a:p>
          <a:p>
            <a:pPr marL="285750" lvl="0" indent="-285750">
              <a:buClr>
                <a:schemeClr val="accent1">
                  <a:lumMod val="60000"/>
                  <a:lumOff val="40000"/>
                </a:schemeClr>
              </a:buClr>
              <a:buSzPct val="160000"/>
              <a:buFont typeface="Arial" panose="020B0604020202020204" pitchFamily="34" charset="0"/>
              <a:buChar char="•"/>
            </a:pPr>
            <a:r>
              <a:rPr lang="en-US" b="1" dirty="0">
                <a:latin typeface="Calibri" panose="020F0502020204030204" pitchFamily="34" charset="0"/>
                <a:cs typeface="Calibri" panose="020F0502020204030204" pitchFamily="34" charset="0"/>
              </a:rPr>
              <a:t>I can</a:t>
            </a:r>
            <a:r>
              <a:rPr lang="en-US" b="1" i="1"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never rely on anyone</a:t>
            </a:r>
          </a:p>
          <a:p>
            <a:pPr marL="285750" indent="-285750">
              <a:buClr>
                <a:schemeClr val="accent1">
                  <a:lumMod val="60000"/>
                  <a:lumOff val="40000"/>
                </a:schemeClr>
              </a:buClr>
              <a:buSzPct val="160000"/>
              <a:buFont typeface="Arial" panose="020B0604020202020204" pitchFamily="34" charset="0"/>
              <a:buChar char="•"/>
            </a:pPr>
            <a:r>
              <a:rPr lang="en-US" b="1" dirty="0">
                <a:latin typeface="Calibri" panose="020F0502020204030204" pitchFamily="34" charset="0"/>
                <a:cs typeface="Calibri" panose="020F0502020204030204" pitchFamily="34" charset="0"/>
              </a:rPr>
              <a:t>I must be task-driven and do good works to </a:t>
            </a:r>
          </a:p>
          <a:p>
            <a:pPr marL="742950" lvl="1" indent="-285750">
              <a:buClr>
                <a:schemeClr val="accent1">
                  <a:lumMod val="60000"/>
                  <a:lumOff val="40000"/>
                </a:schemeClr>
              </a:buClr>
              <a:buSzPct val="160000"/>
              <a:buFont typeface="Arial" panose="020B0604020202020204" pitchFamily="34" charset="0"/>
              <a:buChar char="•"/>
            </a:pPr>
            <a:r>
              <a:rPr lang="en-US" b="1" dirty="0">
                <a:latin typeface="Calibri" panose="020F0502020204030204" pitchFamily="34" charset="0"/>
                <a:cs typeface="Calibri" panose="020F0502020204030204" pitchFamily="34" charset="0"/>
              </a:rPr>
              <a:t>Get my needs met </a:t>
            </a:r>
          </a:p>
          <a:p>
            <a:pPr marL="742950" lvl="1" indent="-285750">
              <a:buClr>
                <a:schemeClr val="accent1">
                  <a:lumMod val="60000"/>
                  <a:lumOff val="40000"/>
                </a:schemeClr>
              </a:buClr>
              <a:buSzPct val="160000"/>
              <a:buFont typeface="Arial" panose="020B0604020202020204" pitchFamily="34" charset="0"/>
              <a:buChar char="•"/>
            </a:pPr>
            <a:r>
              <a:rPr lang="en-US" b="1" dirty="0">
                <a:latin typeface="Calibri" panose="020F0502020204030204" pitchFamily="34" charset="0"/>
                <a:cs typeface="Calibri" panose="020F0502020204030204" pitchFamily="34" charset="0"/>
              </a:rPr>
              <a:t>Be good enough to be loved/get to heaven</a:t>
            </a:r>
          </a:p>
          <a:p>
            <a:pPr marL="285750" lvl="0" indent="-285750">
              <a:buClr>
                <a:schemeClr val="accent1">
                  <a:lumMod val="60000"/>
                  <a:lumOff val="40000"/>
                </a:schemeClr>
              </a:buClr>
              <a:buSzPct val="160000"/>
              <a:buFont typeface="Arial" panose="020B0604020202020204" pitchFamily="34" charset="0"/>
              <a:buChar char="•"/>
            </a:pPr>
            <a:r>
              <a:rPr lang="en-US" b="1" dirty="0">
                <a:latin typeface="Calibri" panose="020F0502020204030204" pitchFamily="34" charset="0"/>
                <a:cs typeface="Calibri" panose="020F0502020204030204" pitchFamily="34" charset="0"/>
              </a:rPr>
              <a:t>God couldn’t possibly love me – my sins &amp; failures are too big</a:t>
            </a:r>
          </a:p>
          <a:p>
            <a:pPr marL="285750" lvl="0" indent="-285750">
              <a:buClr>
                <a:schemeClr val="accent1">
                  <a:lumMod val="60000"/>
                  <a:lumOff val="40000"/>
                </a:schemeClr>
              </a:buClr>
              <a:buSzPct val="160000"/>
              <a:buFont typeface="Arial" panose="020B0604020202020204" pitchFamily="34" charset="0"/>
              <a:buChar char="•"/>
            </a:pPr>
            <a:r>
              <a:rPr lang="en-US" b="1" dirty="0">
                <a:latin typeface="Calibri" panose="020F0502020204030204" pitchFamily="34" charset="0"/>
                <a:cs typeface="Calibri" panose="020F0502020204030204" pitchFamily="34" charset="0"/>
              </a:rPr>
              <a:t>I am a failure since I am divorced/partner cheated on me/ poor marriage/ other:</a:t>
            </a:r>
          </a:p>
          <a:p>
            <a:pPr marL="285750" indent="-285750">
              <a:buClr>
                <a:schemeClr val="accent1">
                  <a:lumMod val="60000"/>
                  <a:lumOff val="40000"/>
                </a:schemeClr>
              </a:buClr>
              <a:buSzPct val="160000"/>
              <a:buFont typeface="Arial" panose="020B0604020202020204" pitchFamily="34" charset="0"/>
              <a:buChar char="•"/>
            </a:pPr>
            <a:r>
              <a:rPr lang="en-US" b="1" dirty="0">
                <a:latin typeface="Calibri" panose="020F0502020204030204" pitchFamily="34" charset="0"/>
                <a:cs typeface="Calibri" panose="020F0502020204030204" pitchFamily="34" charset="0"/>
              </a:rPr>
              <a:t>If I had stronger faith, then I wouldn’t be hurting</a:t>
            </a:r>
          </a:p>
          <a:p>
            <a:pPr marL="285750" indent="-285750">
              <a:buClr>
                <a:schemeClr val="accent1">
                  <a:lumMod val="60000"/>
                  <a:lumOff val="40000"/>
                </a:schemeClr>
              </a:buClr>
              <a:buSzPct val="160000"/>
              <a:buFont typeface="Arial" panose="020B0604020202020204" pitchFamily="34" charset="0"/>
              <a:buChar char="•"/>
            </a:pPr>
            <a:r>
              <a:rPr lang="en-US" b="1" dirty="0">
                <a:latin typeface="Calibri" panose="020F0502020204030204" pitchFamily="34" charset="0"/>
                <a:cs typeface="Calibri" panose="020F0502020204030204" pitchFamily="34" charset="0"/>
              </a:rPr>
              <a:t>I am too much for any one to handle</a:t>
            </a:r>
          </a:p>
          <a:p>
            <a:pPr marL="285750" indent="-285750">
              <a:buClr>
                <a:schemeClr val="accent1">
                  <a:lumMod val="60000"/>
                  <a:lumOff val="40000"/>
                </a:schemeClr>
              </a:buClr>
              <a:buSzPct val="160000"/>
              <a:buFont typeface="Arial" panose="020B0604020202020204" pitchFamily="34" charset="0"/>
              <a:buChar char="•"/>
            </a:pPr>
            <a:r>
              <a:rPr lang="en-US" b="1" dirty="0">
                <a:latin typeface="Calibri" panose="020F0502020204030204" pitchFamily="34" charset="0"/>
                <a:cs typeface="Calibri" panose="020F0502020204030204" pitchFamily="34" charset="0"/>
              </a:rPr>
              <a:t>My spouse will never understand me</a:t>
            </a:r>
          </a:p>
          <a:p>
            <a:pPr lvl="0"/>
            <a:endParaRPr lang="en-US" dirty="0"/>
          </a:p>
        </p:txBody>
      </p:sp>
      <p:sp>
        <p:nvSpPr>
          <p:cNvPr id="240" name="TextBox 6"/>
          <p:cNvSpPr txBox="1"/>
          <p:nvPr/>
        </p:nvSpPr>
        <p:spPr>
          <a:xfrm>
            <a:off x="7114337" y="754543"/>
            <a:ext cx="4545162" cy="5262979"/>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4000" b="1"/>
            </a:pPr>
            <a:r>
              <a:rPr sz="2400" b="1" u="sng" dirty="0">
                <a:latin typeface="Calibri" panose="020F0502020204030204" pitchFamily="34" charset="0"/>
                <a:cs typeface="Calibri" panose="020F0502020204030204" pitchFamily="34" charset="0"/>
              </a:rPr>
              <a:t>NEW</a:t>
            </a:r>
            <a:r>
              <a:rPr lang="en-US" sz="2400" b="1" u="sng" dirty="0">
                <a:latin typeface="Calibri" panose="020F0502020204030204" pitchFamily="34" charset="0"/>
                <a:cs typeface="Calibri" panose="020F0502020204030204" pitchFamily="34" charset="0"/>
              </a:rPr>
              <a:t> </a:t>
            </a:r>
            <a:r>
              <a:rPr sz="2400" b="1" u="sng" dirty="0">
                <a:latin typeface="Calibri" panose="020F0502020204030204" pitchFamily="34" charset="0"/>
                <a:cs typeface="Calibri" panose="020F0502020204030204" pitchFamily="34" charset="0"/>
              </a:rPr>
              <a:t>POSITIVE BELIEFS</a:t>
            </a:r>
            <a:endParaRPr lang="en-US" sz="2400" b="1" u="sng" dirty="0">
              <a:latin typeface="Calibri" panose="020F0502020204030204" pitchFamily="34" charset="0"/>
              <a:cs typeface="Calibri" panose="020F0502020204030204" pitchFamily="34" charset="0"/>
            </a:endParaRPr>
          </a:p>
          <a:p>
            <a:pPr algn="ctr">
              <a:defRPr sz="4000" b="1"/>
            </a:pPr>
            <a:r>
              <a:rPr lang="en-US" sz="2400" b="1" dirty="0">
                <a:solidFill>
                  <a:srgbClr val="333333"/>
                </a:solidFill>
                <a:latin typeface="Calibri" panose="020F0502020204030204" pitchFamily="34" charset="0"/>
                <a:cs typeface="Calibri" panose="020F0502020204030204" pitchFamily="34" charset="0"/>
              </a:rPr>
              <a:t>Living in God’s blessings</a:t>
            </a:r>
            <a:endParaRPr sz="2400" b="1" u="sng" dirty="0">
              <a:latin typeface="Calibri" panose="020F0502020204030204" pitchFamily="34" charset="0"/>
              <a:cs typeface="Calibri" panose="020F0502020204030204" pitchFamily="34" charset="0"/>
            </a:endParaRPr>
          </a:p>
          <a:p>
            <a:pPr>
              <a:defRPr sz="2800"/>
            </a:pPr>
            <a:r>
              <a:rPr sz="2400" dirty="0"/>
              <a:t>__</a:t>
            </a:r>
            <a:r>
              <a:rPr lang="en-US" sz="2000" b="1" u="sng" dirty="0">
                <a:latin typeface="Calibri" panose="020F0502020204030204" pitchFamily="34" charset="0"/>
                <a:cs typeface="Calibri" panose="020F0502020204030204" pitchFamily="34" charset="0"/>
              </a:rPr>
              <a:t>I am a beloved child of God                    .  </a:t>
            </a:r>
            <a:r>
              <a:rPr sz="2400" dirty="0"/>
              <a:t>________________________________________________________________________________________________________________________________________________________________________________________________</a:t>
            </a:r>
            <a:r>
              <a:rPr lang="en-US" sz="2400" u="sng" dirty="0"/>
              <a:t>    </a:t>
            </a:r>
            <a:r>
              <a:rPr sz="2400" dirty="0"/>
              <a:t>_______________</a:t>
            </a:r>
            <a:endParaRPr lang="en-US" sz="2400" dirty="0"/>
          </a:p>
          <a:p>
            <a:pPr>
              <a:defRPr sz="2800"/>
            </a:pPr>
            <a:r>
              <a:rPr lang="en-US" sz="2400" dirty="0"/>
              <a:t>______________________________________________________________________</a:t>
            </a:r>
            <a:r>
              <a:rPr lang="en-US" sz="2400" u="sng" dirty="0"/>
              <a:t>_   </a:t>
            </a:r>
            <a:r>
              <a:rPr lang="en-US" sz="2400" dirty="0"/>
              <a:t>______ </a:t>
            </a:r>
            <a:endParaRPr sz="2400" dirty="0"/>
          </a:p>
        </p:txBody>
      </p:sp>
      <p:sp>
        <p:nvSpPr>
          <p:cNvPr id="7" name="Title 1">
            <a:extLst>
              <a:ext uri="{FF2B5EF4-FFF2-40B4-BE49-F238E27FC236}">
                <a16:creationId xmlns:a16="http://schemas.microsoft.com/office/drawing/2014/main" id="{99A0C9A5-3E86-4D64-8B52-DEBFC4C665DD}"/>
              </a:ext>
            </a:extLst>
          </p:cNvPr>
          <p:cNvSpPr txBox="1">
            <a:spLocks/>
          </p:cNvSpPr>
          <p:nvPr/>
        </p:nvSpPr>
        <p:spPr>
          <a:xfrm>
            <a:off x="609601" y="109969"/>
            <a:ext cx="10396882" cy="638175"/>
          </a:xfrm>
          <a:prstGeom prst="rect">
            <a:avLst/>
          </a:prstGeom>
        </p:spPr>
        <p:txBody>
          <a:bodyPr>
            <a:normAutofit fontScale="52500" lnSpcReduction="20000"/>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r>
              <a:rPr lang="en-US" sz="4600" b="1" dirty="0">
                <a:latin typeface="Calibri" panose="020F0502020204030204" pitchFamily="34" charset="0"/>
                <a:cs typeface="Calibri" panose="020F0502020204030204" pitchFamily="34" charset="0"/>
              </a:rPr>
              <a:t>Great commandment love </a:t>
            </a:r>
          </a:p>
          <a:p>
            <a:r>
              <a:rPr lang="en-US" sz="4700" b="1" dirty="0">
                <a:latin typeface="Calibri" panose="020F0502020204030204" pitchFamily="34" charset="0"/>
                <a:cs typeface="Calibri" panose="020F0502020204030204" pitchFamily="34" charset="0"/>
              </a:rPr>
              <a:t>Change your beliefs, change your MINDSET:</a:t>
            </a:r>
          </a:p>
        </p:txBody>
      </p:sp>
      <p:sp>
        <p:nvSpPr>
          <p:cNvPr id="10" name="Slide Number Placeholder 7">
            <a:extLst>
              <a:ext uri="{FF2B5EF4-FFF2-40B4-BE49-F238E27FC236}">
                <a16:creationId xmlns:a16="http://schemas.microsoft.com/office/drawing/2014/main" id="{F374E045-5DA8-4BA6-82DC-9072F7BA104B}"/>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78</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3776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44BE67-4C97-4768-9B04-1A2104F00E21}"/>
              </a:ext>
            </a:extLst>
          </p:cNvPr>
          <p:cNvSpPr/>
          <p:nvPr/>
        </p:nvSpPr>
        <p:spPr>
          <a:xfrm>
            <a:off x="0" y="-13855"/>
            <a:ext cx="1231028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He knows everything about you, when you sit down, when you rise up…"/>
          <p:cNvSpPr txBox="1"/>
          <p:nvPr/>
        </p:nvSpPr>
        <p:spPr>
          <a:xfrm>
            <a:off x="557723" y="851902"/>
            <a:ext cx="5290627" cy="4996561"/>
          </a:xfrm>
          <a:prstGeom prst="rect">
            <a:avLst/>
          </a:prstGeom>
          <a:solidFill>
            <a:schemeClr val="bg1"/>
          </a:solidFill>
          <a:ln w="1270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p>
            <a:pPr algn="l">
              <a:defRPr sz="1800">
                <a:latin typeface="Arial"/>
                <a:ea typeface="Arial"/>
                <a:cs typeface="Arial"/>
                <a:sym typeface="Arial"/>
              </a:defRPr>
            </a:pPr>
            <a:r>
              <a:rPr sz="1600" b="1" dirty="0">
                <a:latin typeface="Calibri" panose="020F0502020204030204" pitchFamily="34" charset="0"/>
                <a:cs typeface="Calibri" panose="020F0502020204030204" pitchFamily="34" charset="0"/>
              </a:rPr>
              <a:t>He knows everything about you, when you sit down, when you rise up</a:t>
            </a:r>
          </a:p>
          <a:p>
            <a:pPr algn="l">
              <a:defRPr sz="1800">
                <a:latin typeface="Arial"/>
                <a:ea typeface="Arial"/>
                <a:cs typeface="Arial"/>
                <a:sym typeface="Arial"/>
              </a:defRPr>
            </a:pPr>
            <a:r>
              <a:rPr sz="1600" b="1" dirty="0">
                <a:latin typeface="Calibri" panose="020F0502020204030204" pitchFamily="34" charset="0"/>
                <a:cs typeface="Calibri" panose="020F0502020204030204" pitchFamily="34" charset="0"/>
              </a:rPr>
              <a:t>Is familiar with all your ways, even the number of hairs on your head</a:t>
            </a:r>
          </a:p>
          <a:p>
            <a:pPr algn="l">
              <a:defRPr sz="1800">
                <a:latin typeface="Arial"/>
                <a:ea typeface="Arial"/>
                <a:cs typeface="Arial"/>
                <a:sym typeface="Arial"/>
              </a:defRPr>
            </a:pPr>
            <a:r>
              <a:rPr sz="1600" b="1" dirty="0">
                <a:latin typeface="Calibri" panose="020F0502020204030204" pitchFamily="34" charset="0"/>
                <a:cs typeface="Calibri" panose="020F0502020204030204" pitchFamily="34" charset="0"/>
              </a:rPr>
              <a:t>You are made in His image</a:t>
            </a:r>
          </a:p>
          <a:p>
            <a:pPr algn="l">
              <a:defRPr sz="1800">
                <a:latin typeface="Arial"/>
                <a:ea typeface="Arial"/>
                <a:cs typeface="Arial"/>
                <a:sym typeface="Arial"/>
              </a:defRPr>
            </a:pPr>
            <a:r>
              <a:rPr sz="1600" b="1" dirty="0">
                <a:latin typeface="Calibri" panose="020F0502020204030204" pitchFamily="34" charset="0"/>
                <a:cs typeface="Calibri" panose="020F0502020204030204" pitchFamily="34" charset="0"/>
              </a:rPr>
              <a:t>He knew you before you were conceived</a:t>
            </a:r>
          </a:p>
          <a:p>
            <a:pPr algn="l">
              <a:defRPr sz="1800">
                <a:latin typeface="Arial"/>
                <a:ea typeface="Arial"/>
                <a:cs typeface="Arial"/>
                <a:sym typeface="Arial"/>
              </a:defRPr>
            </a:pPr>
            <a:r>
              <a:rPr sz="1600" b="1" dirty="0">
                <a:latin typeface="Calibri" panose="020F0502020204030204" pitchFamily="34" charset="0"/>
                <a:cs typeface="Calibri" panose="020F0502020204030204" pitchFamily="34" charset="0"/>
              </a:rPr>
              <a:t>You are not a mistake</a:t>
            </a:r>
          </a:p>
          <a:p>
            <a:pPr algn="l">
              <a:defRPr sz="1800">
                <a:latin typeface="Arial"/>
                <a:ea typeface="Arial"/>
                <a:cs typeface="Arial"/>
                <a:sym typeface="Arial"/>
              </a:defRPr>
            </a:pPr>
            <a:r>
              <a:rPr sz="1600" b="1" dirty="0">
                <a:latin typeface="Calibri" panose="020F0502020204030204" pitchFamily="34" charset="0"/>
                <a:cs typeface="Calibri" panose="020F0502020204030204" pitchFamily="34" charset="0"/>
              </a:rPr>
              <a:t>He determined the exact time of your birth and where you would live</a:t>
            </a:r>
          </a:p>
          <a:p>
            <a:pPr algn="l">
              <a:defRPr sz="1800">
                <a:latin typeface="Arial"/>
                <a:ea typeface="Arial"/>
                <a:cs typeface="Arial"/>
                <a:sym typeface="Arial"/>
              </a:defRPr>
            </a:pPr>
            <a:r>
              <a:rPr sz="1600" b="1" dirty="0">
                <a:latin typeface="Calibri" panose="020F0502020204030204" pitchFamily="34" charset="0"/>
                <a:cs typeface="Calibri" panose="020F0502020204030204" pitchFamily="34" charset="0"/>
              </a:rPr>
              <a:t>You are fearfully and wonderfully made</a:t>
            </a:r>
          </a:p>
          <a:p>
            <a:pPr algn="l">
              <a:defRPr sz="1800">
                <a:latin typeface="Arial"/>
                <a:ea typeface="Arial"/>
                <a:cs typeface="Arial"/>
                <a:sym typeface="Arial"/>
              </a:defRPr>
            </a:pPr>
            <a:r>
              <a:rPr sz="1600" b="1" dirty="0">
                <a:latin typeface="Calibri" panose="020F0502020204030204" pitchFamily="34" charset="0"/>
                <a:cs typeface="Calibri" panose="020F0502020204030204" pitchFamily="34" charset="0"/>
              </a:rPr>
              <a:t>He knit you in your mother’s womb and brought you forth the day you were born</a:t>
            </a:r>
          </a:p>
          <a:p>
            <a:pPr algn="l">
              <a:defRPr sz="1800">
                <a:latin typeface="Arial"/>
                <a:ea typeface="Arial"/>
                <a:cs typeface="Arial"/>
                <a:sym typeface="Arial"/>
              </a:defRPr>
            </a:pPr>
            <a:r>
              <a:rPr sz="1600" b="1" dirty="0">
                <a:latin typeface="Calibri" panose="020F0502020204030204" pitchFamily="34" charset="0"/>
                <a:cs typeface="Calibri" panose="020F0502020204030204" pitchFamily="34" charset="0"/>
              </a:rPr>
              <a:t>He desires to lavish you with His love</a:t>
            </a:r>
          </a:p>
          <a:p>
            <a:pPr algn="l">
              <a:defRPr sz="1800">
                <a:latin typeface="Arial"/>
                <a:ea typeface="Arial"/>
                <a:cs typeface="Arial"/>
                <a:sym typeface="Arial"/>
              </a:defRPr>
            </a:pPr>
            <a:r>
              <a:rPr sz="1600" b="1" dirty="0">
                <a:latin typeface="Calibri" panose="020F0502020204030204" pitchFamily="34" charset="0"/>
                <a:cs typeface="Calibri" panose="020F0502020204030204" pitchFamily="34" charset="0"/>
              </a:rPr>
              <a:t>You are His child and He is your Father</a:t>
            </a:r>
          </a:p>
          <a:p>
            <a:pPr algn="l">
              <a:defRPr sz="1800">
                <a:latin typeface="Arial"/>
                <a:ea typeface="Arial"/>
                <a:cs typeface="Arial"/>
                <a:sym typeface="Arial"/>
              </a:defRPr>
            </a:pPr>
            <a:r>
              <a:rPr sz="1600" b="1" dirty="0">
                <a:latin typeface="Calibri" panose="020F0502020204030204" pitchFamily="34" charset="0"/>
                <a:cs typeface="Calibri" panose="020F0502020204030204" pitchFamily="34" charset="0"/>
              </a:rPr>
              <a:t>He is the perfect Father and offers you more than your earthly Father ever could</a:t>
            </a:r>
          </a:p>
          <a:p>
            <a:pPr algn="l">
              <a:defRPr sz="1800">
                <a:latin typeface="Arial"/>
                <a:ea typeface="Arial"/>
                <a:cs typeface="Arial"/>
                <a:sym typeface="Arial"/>
              </a:defRPr>
            </a:pPr>
            <a:r>
              <a:rPr sz="1600" b="1" dirty="0">
                <a:latin typeface="Calibri" panose="020F0502020204030204" pitchFamily="34" charset="0"/>
                <a:cs typeface="Calibri" panose="020F0502020204030204" pitchFamily="34" charset="0"/>
              </a:rPr>
              <a:t>Every good gift that you receive comes from His hand</a:t>
            </a:r>
          </a:p>
          <a:p>
            <a:pPr algn="l">
              <a:defRPr sz="1800">
                <a:latin typeface="Arial"/>
                <a:ea typeface="Arial"/>
                <a:cs typeface="Arial"/>
                <a:sym typeface="Arial"/>
              </a:defRPr>
            </a:pPr>
            <a:r>
              <a:rPr sz="1600" b="1" dirty="0">
                <a:latin typeface="Calibri" panose="020F0502020204030204" pitchFamily="34" charset="0"/>
                <a:cs typeface="Calibri" panose="020F0502020204030204" pitchFamily="34" charset="0"/>
              </a:rPr>
              <a:t>He is your provider and will meet all of your needs as you ask</a:t>
            </a:r>
          </a:p>
          <a:p>
            <a:pPr algn="l">
              <a:defRPr sz="1800">
                <a:latin typeface="Arial"/>
                <a:ea typeface="Arial"/>
                <a:cs typeface="Arial"/>
                <a:sym typeface="Arial"/>
              </a:defRPr>
            </a:pPr>
            <a:r>
              <a:rPr sz="1600" b="1" dirty="0">
                <a:latin typeface="Calibri" panose="020F0502020204030204" pitchFamily="34" charset="0"/>
                <a:cs typeface="Calibri" panose="020F0502020204030204" pitchFamily="34" charset="0"/>
              </a:rPr>
              <a:t>His plan for your future has always been filled with hope</a:t>
            </a:r>
            <a:endParaRPr lang="en-US" sz="1266" b="1" dirty="0">
              <a:latin typeface="Calibri" panose="020F0502020204030204" pitchFamily="34" charset="0"/>
              <a:cs typeface="Calibri" panose="020F0502020204030204" pitchFamily="34" charset="0"/>
            </a:endParaRPr>
          </a:p>
          <a:p>
            <a:pPr algn="l">
              <a:defRPr sz="1800">
                <a:latin typeface="Arial"/>
                <a:ea typeface="Arial"/>
                <a:cs typeface="Arial"/>
                <a:sym typeface="Arial"/>
              </a:defRPr>
            </a:pPr>
            <a:endParaRPr sz="1000" b="1" dirty="0">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D4E179F6-9DD0-49BD-BEB6-A068161FB54E}"/>
              </a:ext>
            </a:extLst>
          </p:cNvPr>
          <p:cNvSpPr>
            <a:spLocks noGrp="1"/>
          </p:cNvSpPr>
          <p:nvPr>
            <p:ph type="title"/>
          </p:nvPr>
        </p:nvSpPr>
        <p:spPr>
          <a:xfrm>
            <a:off x="486675" y="172907"/>
            <a:ext cx="10396882" cy="860126"/>
          </a:xfrm>
        </p:spPr>
        <p:txBody>
          <a:bodyPr>
            <a:normAutofit/>
          </a:bodyPr>
          <a:lstStyle/>
          <a:p>
            <a:r>
              <a:rPr lang="en-US" sz="2800" b="1" dirty="0">
                <a:latin typeface="Calibri" panose="020F0502020204030204" pitchFamily="34" charset="0"/>
                <a:cs typeface="Calibri" panose="020F0502020204030204" pitchFamily="34" charset="0"/>
              </a:rPr>
              <a:t>Jesus wants you to know:</a:t>
            </a:r>
          </a:p>
        </p:txBody>
      </p:sp>
      <p:sp>
        <p:nvSpPr>
          <p:cNvPr id="5" name="He knows everything about you, when you sit down, when you rise up…">
            <a:extLst>
              <a:ext uri="{FF2B5EF4-FFF2-40B4-BE49-F238E27FC236}">
                <a16:creationId xmlns:a16="http://schemas.microsoft.com/office/drawing/2014/main" id="{EF28D4F2-2365-410A-9B40-E0B9CA09CA69}"/>
              </a:ext>
            </a:extLst>
          </p:cNvPr>
          <p:cNvSpPr txBox="1"/>
          <p:nvPr/>
        </p:nvSpPr>
        <p:spPr>
          <a:xfrm>
            <a:off x="5920297" y="857304"/>
            <a:ext cx="5728777" cy="4996561"/>
          </a:xfrm>
          <a:prstGeom prst="rect">
            <a:avLst/>
          </a:prstGeom>
          <a:solidFill>
            <a:schemeClr val="bg1"/>
          </a:solidFill>
          <a:ln w="1270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p>
            <a:pPr algn="l">
              <a:defRPr sz="1800">
                <a:latin typeface="Arial"/>
                <a:ea typeface="Arial"/>
                <a:cs typeface="Arial"/>
                <a:sym typeface="Arial"/>
              </a:defRPr>
            </a:pPr>
            <a:r>
              <a:rPr sz="1600" b="1" dirty="0">
                <a:latin typeface="Calibri" panose="020F0502020204030204" pitchFamily="34" charset="0"/>
                <a:cs typeface="Calibri" panose="020F0502020204030204" pitchFamily="34" charset="0"/>
              </a:rPr>
              <a:t>He loves you with an everlasting love</a:t>
            </a:r>
          </a:p>
          <a:p>
            <a:pPr algn="l">
              <a:defRPr sz="1800">
                <a:latin typeface="Arial"/>
                <a:ea typeface="Arial"/>
                <a:cs typeface="Arial"/>
                <a:sym typeface="Arial"/>
              </a:defRPr>
            </a:pPr>
            <a:r>
              <a:rPr sz="1600" b="1" dirty="0">
                <a:latin typeface="Calibri" panose="020F0502020204030204" pitchFamily="34" charset="0"/>
                <a:cs typeface="Calibri" panose="020F0502020204030204" pitchFamily="34" charset="0"/>
              </a:rPr>
              <a:t>His thoughts of you are as countless as the sand on the seashore</a:t>
            </a:r>
          </a:p>
          <a:p>
            <a:pPr algn="l">
              <a:defRPr sz="1800">
                <a:latin typeface="Arial"/>
                <a:ea typeface="Arial"/>
                <a:cs typeface="Arial"/>
                <a:sym typeface="Arial"/>
              </a:defRPr>
            </a:pPr>
            <a:r>
              <a:rPr sz="1600" b="1" dirty="0">
                <a:latin typeface="Calibri" panose="020F0502020204030204" pitchFamily="34" charset="0"/>
                <a:cs typeface="Calibri" panose="020F0502020204030204" pitchFamily="34" charset="0"/>
              </a:rPr>
              <a:t>He rejoices over you with singing</a:t>
            </a:r>
          </a:p>
          <a:p>
            <a:pPr algn="l">
              <a:defRPr sz="1800">
                <a:latin typeface="Arial"/>
                <a:ea typeface="Arial"/>
                <a:cs typeface="Arial"/>
                <a:sym typeface="Arial"/>
              </a:defRPr>
            </a:pPr>
            <a:r>
              <a:rPr sz="1600" b="1" dirty="0">
                <a:latin typeface="Calibri" panose="020F0502020204030204" pitchFamily="34" charset="0"/>
                <a:cs typeface="Calibri" panose="020F0502020204030204" pitchFamily="34" charset="0"/>
              </a:rPr>
              <a:t>He will never stop doing good to you</a:t>
            </a:r>
          </a:p>
          <a:p>
            <a:pPr algn="l">
              <a:defRPr sz="1800">
                <a:latin typeface="Arial"/>
                <a:ea typeface="Arial"/>
                <a:cs typeface="Arial"/>
                <a:sym typeface="Arial"/>
              </a:defRPr>
            </a:pPr>
            <a:r>
              <a:rPr sz="1600" b="1" dirty="0">
                <a:latin typeface="Calibri" panose="020F0502020204030204" pitchFamily="34" charset="0"/>
                <a:cs typeface="Calibri" panose="020F0502020204030204" pitchFamily="34" charset="0"/>
              </a:rPr>
              <a:t>You are His treasure</a:t>
            </a:r>
          </a:p>
          <a:p>
            <a:pPr algn="l">
              <a:defRPr sz="1800">
                <a:latin typeface="Arial"/>
                <a:ea typeface="Arial"/>
                <a:cs typeface="Arial"/>
                <a:sym typeface="Arial"/>
              </a:defRPr>
            </a:pPr>
            <a:r>
              <a:rPr sz="1600" b="1" dirty="0">
                <a:latin typeface="Calibri" panose="020F0502020204030204" pitchFamily="34" charset="0"/>
                <a:cs typeface="Calibri" panose="020F0502020204030204" pitchFamily="34" charset="0"/>
              </a:rPr>
              <a:t>He desires to establish you with His heart and soul</a:t>
            </a:r>
          </a:p>
          <a:p>
            <a:pPr algn="l">
              <a:defRPr sz="1800">
                <a:latin typeface="Arial"/>
                <a:ea typeface="Arial"/>
                <a:cs typeface="Arial"/>
                <a:sym typeface="Arial"/>
              </a:defRPr>
            </a:pPr>
            <a:r>
              <a:rPr sz="1600" b="1" dirty="0">
                <a:latin typeface="Calibri" panose="020F0502020204030204" pitchFamily="34" charset="0"/>
                <a:cs typeface="Calibri" panose="020F0502020204030204" pitchFamily="34" charset="0"/>
              </a:rPr>
              <a:t>He wants to show you great and marvelous things</a:t>
            </a:r>
          </a:p>
          <a:p>
            <a:pPr algn="l">
              <a:defRPr sz="1800">
                <a:latin typeface="Arial"/>
                <a:ea typeface="Arial"/>
                <a:cs typeface="Arial"/>
                <a:sym typeface="Arial"/>
              </a:defRPr>
            </a:pPr>
            <a:r>
              <a:rPr sz="1600" b="1" dirty="0">
                <a:latin typeface="Calibri" panose="020F0502020204030204" pitchFamily="34" charset="0"/>
                <a:cs typeface="Calibri" panose="020F0502020204030204" pitchFamily="34" charset="0"/>
              </a:rPr>
              <a:t>When you seek Him, you will find Him</a:t>
            </a:r>
          </a:p>
          <a:p>
            <a:pPr algn="l">
              <a:defRPr sz="1800">
                <a:latin typeface="Arial"/>
                <a:ea typeface="Arial"/>
                <a:cs typeface="Arial"/>
                <a:sym typeface="Arial"/>
              </a:defRPr>
            </a:pPr>
            <a:r>
              <a:rPr sz="1600" b="1" dirty="0">
                <a:latin typeface="Calibri" panose="020F0502020204030204" pitchFamily="34" charset="0"/>
                <a:cs typeface="Calibri" panose="020F0502020204030204" pitchFamily="34" charset="0"/>
              </a:rPr>
              <a:t>As you delight in Him, He will give you the desires of our heart</a:t>
            </a:r>
          </a:p>
          <a:p>
            <a:pPr algn="l">
              <a:defRPr sz="1800">
                <a:latin typeface="Arial"/>
                <a:ea typeface="Arial"/>
                <a:cs typeface="Arial"/>
                <a:sym typeface="Arial"/>
              </a:defRPr>
            </a:pPr>
            <a:r>
              <a:rPr sz="1600" b="1" dirty="0">
                <a:latin typeface="Calibri" panose="020F0502020204030204" pitchFamily="34" charset="0"/>
                <a:cs typeface="Calibri" panose="020F0502020204030204" pitchFamily="34" charset="0"/>
              </a:rPr>
              <a:t>He is able to do more than we can imagine</a:t>
            </a:r>
          </a:p>
          <a:p>
            <a:pPr algn="l">
              <a:defRPr sz="1800">
                <a:latin typeface="Arial"/>
                <a:ea typeface="Arial"/>
                <a:cs typeface="Arial"/>
                <a:sym typeface="Arial"/>
              </a:defRPr>
            </a:pPr>
            <a:r>
              <a:rPr sz="1600" b="1" dirty="0">
                <a:latin typeface="Calibri" panose="020F0502020204030204" pitchFamily="34" charset="0"/>
                <a:cs typeface="Calibri" panose="020F0502020204030204" pitchFamily="34" charset="0"/>
              </a:rPr>
              <a:t>He is our greatest advocate</a:t>
            </a:r>
          </a:p>
          <a:p>
            <a:pPr algn="l">
              <a:defRPr sz="1800">
                <a:latin typeface="Arial"/>
                <a:ea typeface="Arial"/>
                <a:cs typeface="Arial"/>
                <a:sym typeface="Arial"/>
              </a:defRPr>
            </a:pPr>
            <a:r>
              <a:rPr sz="1600" b="1" dirty="0">
                <a:latin typeface="Calibri" panose="020F0502020204030204" pitchFamily="34" charset="0"/>
                <a:cs typeface="Calibri" panose="020F0502020204030204" pitchFamily="34" charset="0"/>
              </a:rPr>
              <a:t>He longs to comfort us in all our troubles</a:t>
            </a:r>
          </a:p>
          <a:p>
            <a:pPr algn="l">
              <a:defRPr sz="1800">
                <a:latin typeface="Arial"/>
                <a:ea typeface="Arial"/>
                <a:cs typeface="Arial"/>
                <a:sym typeface="Arial"/>
              </a:defRPr>
            </a:pPr>
            <a:r>
              <a:rPr sz="1600" b="1" dirty="0">
                <a:latin typeface="Calibri" panose="020F0502020204030204" pitchFamily="34" charset="0"/>
                <a:cs typeface="Calibri" panose="020F0502020204030204" pitchFamily="34" charset="0"/>
              </a:rPr>
              <a:t>He carries us close to His heart</a:t>
            </a:r>
          </a:p>
          <a:p>
            <a:pPr algn="l">
              <a:defRPr sz="1800">
                <a:latin typeface="Arial"/>
                <a:ea typeface="Arial"/>
                <a:cs typeface="Arial"/>
                <a:sym typeface="Arial"/>
              </a:defRPr>
            </a:pPr>
            <a:r>
              <a:rPr sz="1600" b="1" dirty="0">
                <a:latin typeface="Calibri" panose="020F0502020204030204" pitchFamily="34" charset="0"/>
                <a:cs typeface="Calibri" panose="020F0502020204030204" pitchFamily="34" charset="0"/>
              </a:rPr>
              <a:t>One day, He will wipe away all the tears</a:t>
            </a:r>
          </a:p>
          <a:p>
            <a:pPr algn="l">
              <a:defRPr sz="1800">
                <a:latin typeface="Arial"/>
                <a:ea typeface="Arial"/>
                <a:cs typeface="Arial"/>
                <a:sym typeface="Arial"/>
              </a:defRPr>
            </a:pPr>
            <a:r>
              <a:rPr sz="1600" b="1" dirty="0">
                <a:latin typeface="Calibri" panose="020F0502020204030204" pitchFamily="34" charset="0"/>
                <a:cs typeface="Calibri" panose="020F0502020204030204" pitchFamily="34" charset="0"/>
              </a:rPr>
              <a:t>Through Jesus, the Father’s love is revealed</a:t>
            </a:r>
          </a:p>
          <a:p>
            <a:pPr algn="l">
              <a:defRPr sz="1800">
                <a:latin typeface="Arial"/>
                <a:ea typeface="Arial"/>
                <a:cs typeface="Arial"/>
                <a:sym typeface="Arial"/>
              </a:defRPr>
            </a:pPr>
            <a:r>
              <a:rPr sz="1600" b="1" dirty="0">
                <a:latin typeface="Calibri" panose="020F0502020204030204" pitchFamily="34" charset="0"/>
                <a:cs typeface="Calibri" panose="020F0502020204030204" pitchFamily="34" charset="0"/>
              </a:rPr>
              <a:t>Jesus came to demonstrate that the Father is for us, not against us</a:t>
            </a:r>
          </a:p>
          <a:p>
            <a:pPr algn="l">
              <a:defRPr sz="1800">
                <a:latin typeface="Arial"/>
                <a:ea typeface="Arial"/>
                <a:cs typeface="Arial"/>
                <a:sym typeface="Arial"/>
              </a:defRPr>
            </a:pPr>
            <a:r>
              <a:rPr sz="1600" b="1" dirty="0">
                <a:latin typeface="Calibri" panose="020F0502020204030204" pitchFamily="34" charset="0"/>
                <a:cs typeface="Calibri" panose="020F0502020204030204" pitchFamily="34" charset="0"/>
              </a:rPr>
              <a:t>We are reconciled through Jesus for all who believe</a:t>
            </a:r>
          </a:p>
          <a:p>
            <a:pPr algn="l">
              <a:defRPr sz="1800">
                <a:latin typeface="Arial"/>
                <a:ea typeface="Arial"/>
                <a:cs typeface="Arial"/>
                <a:sym typeface="Arial"/>
              </a:defRPr>
            </a:pPr>
            <a:r>
              <a:rPr sz="1600" b="1" dirty="0">
                <a:latin typeface="Calibri" panose="020F0502020204030204" pitchFamily="34" charset="0"/>
                <a:cs typeface="Calibri" panose="020F0502020204030204" pitchFamily="34" charset="0"/>
              </a:rPr>
              <a:t>Nothing can separate you from His love</a:t>
            </a:r>
            <a:endParaRPr lang="en-US" sz="1600" b="1" dirty="0">
              <a:latin typeface="Calibri" panose="020F0502020204030204" pitchFamily="34" charset="0"/>
              <a:cs typeface="Calibri" panose="020F0502020204030204" pitchFamily="34" charset="0"/>
            </a:endParaRPr>
          </a:p>
          <a:p>
            <a:pPr algn="l">
              <a:defRPr sz="1800">
                <a:latin typeface="Arial"/>
                <a:ea typeface="Arial"/>
                <a:cs typeface="Arial"/>
                <a:sym typeface="Arial"/>
              </a:defRPr>
            </a:pPr>
            <a:endParaRPr lang="en-US" sz="1600" b="1" dirty="0">
              <a:latin typeface="Calibri" panose="020F0502020204030204" pitchFamily="34" charset="0"/>
              <a:cs typeface="Calibri" panose="020F0502020204030204" pitchFamily="34" charset="0"/>
            </a:endParaRPr>
          </a:p>
          <a:p>
            <a:pPr algn="l">
              <a:defRPr sz="1800">
                <a:latin typeface="Arial"/>
                <a:ea typeface="Arial"/>
                <a:cs typeface="Arial"/>
                <a:sym typeface="Arial"/>
              </a:defRPr>
            </a:pPr>
            <a:endParaRPr sz="1600" b="1" dirty="0">
              <a:latin typeface="Calibri" panose="020F0502020204030204" pitchFamily="34" charset="0"/>
              <a:cs typeface="Calibri" panose="020F0502020204030204" pitchFamily="34" charset="0"/>
            </a:endParaRPr>
          </a:p>
        </p:txBody>
      </p:sp>
      <p:sp>
        <p:nvSpPr>
          <p:cNvPr id="10" name="Slide Number Placeholder 7">
            <a:extLst>
              <a:ext uri="{FF2B5EF4-FFF2-40B4-BE49-F238E27FC236}">
                <a16:creationId xmlns:a16="http://schemas.microsoft.com/office/drawing/2014/main" id="{EAF7F253-A366-4223-9DC0-01B4A52A0E03}"/>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79</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980647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42EE-C0E5-43D0-9DA9-F583D38D2588}"/>
              </a:ext>
            </a:extLst>
          </p:cNvPr>
          <p:cNvSpPr>
            <a:spLocks noGrp="1"/>
          </p:cNvSpPr>
          <p:nvPr>
            <p:ph type="title"/>
          </p:nvPr>
        </p:nvSpPr>
        <p:spPr>
          <a:xfrm>
            <a:off x="628651" y="0"/>
            <a:ext cx="10396882" cy="1259633"/>
          </a:xfrm>
        </p:spPr>
        <p:txBody>
          <a:bodyPr>
            <a:noAutofit/>
          </a:bodyPr>
          <a:lstStyle/>
          <a:p>
            <a:r>
              <a:rPr lang="en-US" sz="3200" b="1" dirty="0">
                <a:latin typeface="Calibri" panose="020F0502020204030204" pitchFamily="34" charset="0"/>
                <a:ea typeface="Calibri" panose="020F0502020204030204" pitchFamily="34" charset="0"/>
                <a:cs typeface="Calibri" panose="020F0502020204030204" pitchFamily="34" charset="0"/>
              </a:rPr>
              <a:t>Living in GCL</a:t>
            </a:r>
            <a:br>
              <a:rPr lang="en-US" sz="3200" b="1" dirty="0">
                <a:latin typeface="Calibri" panose="020F0502020204030204" pitchFamily="34" charset="0"/>
                <a:ea typeface="Calibri" panose="020F0502020204030204" pitchFamily="34" charset="0"/>
                <a:cs typeface="Calibri" panose="020F0502020204030204" pitchFamily="34" charset="0"/>
              </a:rPr>
            </a:br>
            <a:r>
              <a:rPr lang="en-US" sz="3200" b="1" dirty="0">
                <a:latin typeface="Calibri" panose="020F0502020204030204" pitchFamily="34" charset="0"/>
                <a:ea typeface="Calibri" panose="020F0502020204030204" pitchFamily="34" charset="0"/>
                <a:cs typeface="Calibri" panose="020F0502020204030204" pitchFamily="34" charset="0"/>
              </a:rPr>
              <a:t>New &amp; different mindset</a:t>
            </a:r>
            <a:endParaRPr lang="en-US" sz="3200" dirty="0"/>
          </a:p>
        </p:txBody>
      </p:sp>
      <p:sp>
        <p:nvSpPr>
          <p:cNvPr id="3" name="Content Placeholder 2">
            <a:extLst>
              <a:ext uri="{FF2B5EF4-FFF2-40B4-BE49-F238E27FC236}">
                <a16:creationId xmlns:a16="http://schemas.microsoft.com/office/drawing/2014/main" id="{81A3059F-B600-49F0-AF4B-DD62D5BD4A9F}"/>
              </a:ext>
            </a:extLst>
          </p:cNvPr>
          <p:cNvSpPr>
            <a:spLocks noGrp="1"/>
          </p:cNvSpPr>
          <p:nvPr>
            <p:ph idx="1"/>
          </p:nvPr>
        </p:nvSpPr>
        <p:spPr>
          <a:xfrm>
            <a:off x="609405" y="1548882"/>
            <a:ext cx="10562506" cy="5138255"/>
          </a:xfrm>
        </p:spPr>
        <p:txBody>
          <a:bodyPr>
            <a:noAutofit/>
          </a:bodyPr>
          <a:lstStyle/>
          <a:p>
            <a:pPr>
              <a:lnSpc>
                <a:spcPct val="107000"/>
              </a:lnSpc>
              <a:spcBef>
                <a:spcPts val="0"/>
              </a:spcBef>
              <a:spcAft>
                <a:spcPts val="800"/>
              </a:spcAft>
            </a:pPr>
            <a:r>
              <a:rPr lang="en-US" sz="2600" b="1" cap="none" dirty="0">
                <a:effectLst/>
                <a:latin typeface="Calibri" panose="020F0502020204030204" pitchFamily="34" charset="0"/>
                <a:ea typeface="Calibri" panose="020F0502020204030204" pitchFamily="34" charset="0"/>
                <a:cs typeface="Calibri" panose="020F0502020204030204" pitchFamily="34" charset="0"/>
              </a:rPr>
              <a:t>GCL: Living in God’s blessing, rather than being driven</a:t>
            </a:r>
          </a:p>
          <a:p>
            <a:pPr>
              <a:lnSpc>
                <a:spcPct val="107000"/>
              </a:lnSpc>
              <a:spcBef>
                <a:spcPts val="0"/>
              </a:spcBef>
              <a:spcAft>
                <a:spcPts val="800"/>
              </a:spcAft>
            </a:pPr>
            <a:endParaRPr lang="en-US" sz="800" b="1" cap="none"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spcAft>
                <a:spcPts val="800"/>
              </a:spcAft>
            </a:pPr>
            <a:r>
              <a:rPr lang="en-US" sz="2600" b="1" cap="none" dirty="0">
                <a:effectLst/>
                <a:latin typeface="Calibri" panose="020F0502020204030204" pitchFamily="34" charset="0"/>
                <a:ea typeface="Calibri" panose="020F0502020204030204" pitchFamily="34" charset="0"/>
                <a:cs typeface="Calibri" panose="020F0502020204030204" pitchFamily="34" charset="0"/>
              </a:rPr>
              <a:t>God wants to bless us!  He made mankind to bless us and live in His purpose! </a:t>
            </a:r>
            <a:r>
              <a:rPr lang="en-US" sz="2600" b="1" cap="none" dirty="0">
                <a:latin typeface="Calibri" panose="020F0502020204030204" pitchFamily="34" charset="0"/>
                <a:ea typeface="Calibri" panose="020F0502020204030204" pitchFamily="34" charset="0"/>
                <a:cs typeface="Calibri" panose="020F0502020204030204" pitchFamily="34" charset="0"/>
              </a:rPr>
              <a:t>  </a:t>
            </a:r>
            <a:r>
              <a:rPr lang="en-US" sz="2800" b="1" cap="none"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a:t>
            </a:r>
            <a:r>
              <a:rPr lang="en-US" b="1" cap="none"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Gen 1:28; 2:18</a:t>
            </a:r>
          </a:p>
          <a:p>
            <a:pPr>
              <a:lnSpc>
                <a:spcPct val="107000"/>
              </a:lnSpc>
              <a:spcBef>
                <a:spcPts val="0"/>
              </a:spcBef>
              <a:spcAft>
                <a:spcPts val="800"/>
              </a:spcAft>
            </a:pPr>
            <a:endParaRPr lang="en-US" sz="800" b="1" cap="none"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spcAft>
                <a:spcPts val="800"/>
              </a:spcAft>
            </a:pPr>
            <a:r>
              <a:rPr lang="en-US" sz="2600" b="1" cap="none" dirty="0">
                <a:latin typeface="Calibri" panose="020F0502020204030204" pitchFamily="34" charset="0"/>
                <a:ea typeface="Calibri" panose="020F0502020204030204" pitchFamily="34" charset="0"/>
                <a:cs typeface="Calibri" panose="020F0502020204030204" pitchFamily="34" charset="0"/>
              </a:rPr>
              <a:t>It’s not about finding ways to avoid God’s judgment and feeling like a failure if you don’t do everything perfectly. It’s about fully experiencing God’s love and letting it perfect you. It’s not about being somebody you are not. It’s about becoming who you really are.   </a:t>
            </a:r>
            <a:r>
              <a:rPr lang="en-US" b="1" cap="none" dirty="0">
                <a:solidFill>
                  <a:schemeClr val="tx1">
                    <a:lumMod val="65000"/>
                    <a:lumOff val="35000"/>
                  </a:schemeClr>
                </a:solidFill>
                <a:latin typeface="Calibri" panose="020F0502020204030204" pitchFamily="34" charset="0"/>
                <a:cs typeface="Calibri" panose="020F0502020204030204" pitchFamily="34" charset="0"/>
              </a:rPr>
              <a:t>-   </a:t>
            </a:r>
            <a:r>
              <a:rPr lang="en-US" b="1" cap="none" dirty="0" err="1">
                <a:solidFill>
                  <a:schemeClr val="tx1">
                    <a:lumMod val="65000"/>
                    <a:lumOff val="35000"/>
                  </a:schemeClr>
                </a:solidFill>
                <a:latin typeface="Calibri" panose="020F0502020204030204" pitchFamily="34" charset="0"/>
                <a:cs typeface="Calibri" panose="020F0502020204030204" pitchFamily="34" charset="0"/>
              </a:rPr>
              <a:t>Stormie</a:t>
            </a:r>
            <a:r>
              <a:rPr lang="en-US" b="1" cap="none" dirty="0">
                <a:solidFill>
                  <a:schemeClr val="tx1">
                    <a:lumMod val="65000"/>
                    <a:lumOff val="35000"/>
                  </a:schemeClr>
                </a:solidFill>
                <a:latin typeface="Calibri" panose="020F0502020204030204" pitchFamily="34" charset="0"/>
                <a:cs typeface="Calibri" panose="020F0502020204030204" pitchFamily="34" charset="0"/>
              </a:rPr>
              <a:t> </a:t>
            </a:r>
            <a:r>
              <a:rPr lang="en-US" b="1" cap="none" dirty="0" err="1">
                <a:solidFill>
                  <a:schemeClr val="tx1">
                    <a:lumMod val="65000"/>
                    <a:lumOff val="35000"/>
                  </a:schemeClr>
                </a:solidFill>
                <a:latin typeface="Calibri" panose="020F0502020204030204" pitchFamily="34" charset="0"/>
                <a:cs typeface="Calibri" panose="020F0502020204030204" pitchFamily="34" charset="0"/>
              </a:rPr>
              <a:t>Omartian</a:t>
            </a:r>
            <a:endParaRPr lang="en-US" b="1" cap="none" dirty="0">
              <a:solidFill>
                <a:schemeClr val="tx1">
                  <a:lumMod val="65000"/>
                  <a:lumOff val="35000"/>
                </a:schemeClr>
              </a:solidFill>
              <a:latin typeface="Calibri" panose="020F0502020204030204" pitchFamily="34" charset="0"/>
              <a:cs typeface="Calibri" panose="020F0502020204030204" pitchFamily="34" charset="0"/>
            </a:endParaRPr>
          </a:p>
          <a:p>
            <a:pPr>
              <a:lnSpc>
                <a:spcPct val="107000"/>
              </a:lnSpc>
              <a:spcBef>
                <a:spcPts val="0"/>
              </a:spcBef>
              <a:spcAft>
                <a:spcPts val="800"/>
              </a:spcAft>
            </a:pPr>
            <a:endParaRPr lang="en-US" sz="2800" b="1" cap="none"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endParaRPr lang="en-US" sz="1800" cap="none" dirty="0">
              <a:latin typeface="Calibri" panose="020F0502020204030204" pitchFamily="34" charset="0"/>
              <a:cs typeface="Calibri" panose="020F0502020204030204" pitchFamily="34" charset="0"/>
            </a:endParaRPr>
          </a:p>
          <a:p>
            <a:pPr>
              <a:lnSpc>
                <a:spcPct val="107000"/>
              </a:lnSpc>
              <a:spcBef>
                <a:spcPts val="0"/>
              </a:spcBef>
              <a:spcAft>
                <a:spcPts val="800"/>
              </a:spcAft>
            </a:pPr>
            <a:endParaRPr lang="en-US"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Bef>
                <a:spcPts val="0"/>
              </a:spcBef>
              <a:buSzPct val="100000"/>
              <a:buFont typeface="+mj-lt"/>
              <a:buAutoNum type="arabicPeriod"/>
            </a:pPr>
            <a:endParaRPr lang="en-US" sz="2400" cap="non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Slide Number Placeholder 7">
            <a:extLst>
              <a:ext uri="{FF2B5EF4-FFF2-40B4-BE49-F238E27FC236}">
                <a16:creationId xmlns:a16="http://schemas.microsoft.com/office/drawing/2014/main" id="{55658A8D-836A-465D-81B8-9BA665533837}"/>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8</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324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52A20-968F-417A-B845-E7B4C5E0C752}"/>
              </a:ext>
            </a:extLst>
          </p:cNvPr>
          <p:cNvSpPr>
            <a:spLocks noGrp="1"/>
          </p:cNvSpPr>
          <p:nvPr>
            <p:ph type="title"/>
          </p:nvPr>
        </p:nvSpPr>
        <p:spPr>
          <a:xfrm>
            <a:off x="685801" y="2251363"/>
            <a:ext cx="9469581" cy="1151965"/>
          </a:xfrm>
        </p:spPr>
        <p:txBody>
          <a:bodyPr/>
          <a:lstStyle/>
          <a:p>
            <a:pPr algn="ctr"/>
            <a:r>
              <a:rPr lang="en-US" dirty="0">
                <a:latin typeface="Calibri" panose="020F0502020204030204" pitchFamily="34" charset="0"/>
                <a:cs typeface="Calibri" panose="020F0502020204030204" pitchFamily="34" charset="0"/>
              </a:rPr>
              <a:t>End</a:t>
            </a:r>
          </a:p>
        </p:txBody>
      </p:sp>
    </p:spTree>
    <p:extLst>
      <p:ext uri="{BB962C8B-B14F-4D97-AF65-F5344CB8AC3E}">
        <p14:creationId xmlns:p14="http://schemas.microsoft.com/office/powerpoint/2010/main" val="4122438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42EE-C0E5-43D0-9DA9-F583D38D2588}"/>
              </a:ext>
            </a:extLst>
          </p:cNvPr>
          <p:cNvSpPr>
            <a:spLocks noGrp="1"/>
          </p:cNvSpPr>
          <p:nvPr>
            <p:ph type="title"/>
          </p:nvPr>
        </p:nvSpPr>
        <p:spPr>
          <a:xfrm>
            <a:off x="628651" y="102637"/>
            <a:ext cx="10396882" cy="1049328"/>
          </a:xfrm>
        </p:spPr>
        <p:txBody>
          <a:bodyPr>
            <a:noAutofit/>
          </a:bodyPr>
          <a:lstStyle/>
          <a:p>
            <a:r>
              <a:rPr lang="en-US" sz="3200" b="1" dirty="0">
                <a:latin typeface="Calibri" panose="020F0502020204030204" pitchFamily="34" charset="0"/>
                <a:ea typeface="Calibri" panose="020F0502020204030204" pitchFamily="34" charset="0"/>
                <a:cs typeface="Calibri" panose="020F0502020204030204" pitchFamily="34" charset="0"/>
              </a:rPr>
              <a:t>Living in GCL</a:t>
            </a:r>
            <a:br>
              <a:rPr lang="en-US" sz="3200" b="1" dirty="0">
                <a:latin typeface="Calibri" panose="020F0502020204030204" pitchFamily="34" charset="0"/>
                <a:ea typeface="Calibri" panose="020F0502020204030204" pitchFamily="34" charset="0"/>
                <a:cs typeface="Calibri" panose="020F0502020204030204" pitchFamily="34" charset="0"/>
              </a:rPr>
            </a:br>
            <a:r>
              <a:rPr lang="en-US" sz="3200" b="1" dirty="0">
                <a:latin typeface="Calibri" panose="020F0502020204030204" pitchFamily="34" charset="0"/>
                <a:ea typeface="Calibri" panose="020F0502020204030204" pitchFamily="34" charset="0"/>
                <a:cs typeface="Calibri" panose="020F0502020204030204" pitchFamily="34" charset="0"/>
              </a:rPr>
              <a:t>New &amp; different mindset</a:t>
            </a:r>
            <a:endParaRPr lang="en-US" sz="3200" dirty="0"/>
          </a:p>
        </p:txBody>
      </p:sp>
      <p:sp>
        <p:nvSpPr>
          <p:cNvPr id="3" name="Content Placeholder 2">
            <a:extLst>
              <a:ext uri="{FF2B5EF4-FFF2-40B4-BE49-F238E27FC236}">
                <a16:creationId xmlns:a16="http://schemas.microsoft.com/office/drawing/2014/main" id="{81A3059F-B600-49F0-AF4B-DD62D5BD4A9F}"/>
              </a:ext>
            </a:extLst>
          </p:cNvPr>
          <p:cNvSpPr>
            <a:spLocks noGrp="1"/>
          </p:cNvSpPr>
          <p:nvPr>
            <p:ph idx="1"/>
          </p:nvPr>
        </p:nvSpPr>
        <p:spPr>
          <a:xfrm>
            <a:off x="628650" y="775140"/>
            <a:ext cx="10810681" cy="4685401"/>
          </a:xfrm>
        </p:spPr>
        <p:txBody>
          <a:bodyPr>
            <a:noAutofit/>
          </a:bodyPr>
          <a:lstStyle/>
          <a:p>
            <a:pPr marR="0">
              <a:lnSpc>
                <a:spcPct val="107000"/>
              </a:lnSpc>
              <a:spcBef>
                <a:spcPts val="0"/>
              </a:spcBef>
              <a:spcAft>
                <a:spcPts val="800"/>
              </a:spcAft>
            </a:pPr>
            <a:r>
              <a:rPr lang="en-US" sz="2600" b="1" cap="none" dirty="0">
                <a:latin typeface="Calibri" panose="020F0502020204030204" pitchFamily="34" charset="0"/>
                <a:cs typeface="Calibri" panose="020F0502020204030204" pitchFamily="34" charset="0"/>
              </a:rPr>
              <a:t>GCL is focused on truly knowing a loving God, and </a:t>
            </a:r>
          </a:p>
          <a:p>
            <a:pPr marL="0" indent="0">
              <a:lnSpc>
                <a:spcPct val="107000"/>
              </a:lnSpc>
              <a:spcBef>
                <a:spcPts val="0"/>
              </a:spcBef>
              <a:spcAft>
                <a:spcPts val="800"/>
              </a:spcAft>
              <a:buNone/>
            </a:pPr>
            <a:r>
              <a:rPr lang="en-US" sz="2600" b="1" cap="none" dirty="0">
                <a:latin typeface="Calibri" panose="020F0502020204030204" pitchFamily="34" charset="0"/>
                <a:cs typeface="Calibri" panose="020F0502020204030204" pitchFamily="34" charset="0"/>
              </a:rPr>
              <a:t>   Living in the power of His Holy Spirit within us, </a:t>
            </a:r>
          </a:p>
          <a:p>
            <a:pPr marL="0" indent="0">
              <a:lnSpc>
                <a:spcPct val="107000"/>
              </a:lnSpc>
              <a:spcBef>
                <a:spcPts val="0"/>
              </a:spcBef>
              <a:spcAft>
                <a:spcPts val="800"/>
              </a:spcAft>
              <a:buNone/>
            </a:pPr>
            <a:r>
              <a:rPr lang="en-US" sz="2600" b="1" cap="none" dirty="0">
                <a:latin typeface="Calibri" panose="020F0502020204030204" pitchFamily="34" charset="0"/>
                <a:cs typeface="Calibri" panose="020F0502020204030204" pitchFamily="34" charset="0"/>
              </a:rPr>
              <a:t>   Then living that love out with those around us</a:t>
            </a:r>
          </a:p>
          <a:p>
            <a:pPr marR="0">
              <a:lnSpc>
                <a:spcPct val="107000"/>
              </a:lnSpc>
              <a:spcBef>
                <a:spcPts val="0"/>
              </a:spcBef>
              <a:spcAft>
                <a:spcPts val="800"/>
              </a:spcAft>
            </a:pPr>
            <a:endParaRPr lang="en-US" sz="1200" b="1" cap="none" dirty="0">
              <a:latin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2600" b="1" cap="none" dirty="0">
                <a:latin typeface="Calibri" panose="020F0502020204030204" pitchFamily="34" charset="0"/>
                <a:cs typeface="Calibri" panose="020F0502020204030204" pitchFamily="34" charset="0"/>
              </a:rPr>
              <a:t>There is no fear in love.... But perfect love drives out fear </a:t>
            </a:r>
            <a:r>
              <a:rPr lang="en-US" sz="2400" b="1" cap="none" dirty="0">
                <a:latin typeface="Calibri" panose="020F0502020204030204" pitchFamily="34" charset="0"/>
                <a:cs typeface="Calibri" panose="020F0502020204030204" pitchFamily="34" charset="0"/>
              </a:rPr>
              <a:t> </a:t>
            </a:r>
            <a:r>
              <a:rPr lang="en-US" b="1" cap="none" dirty="0">
                <a:solidFill>
                  <a:schemeClr val="tx1">
                    <a:lumMod val="65000"/>
                    <a:lumOff val="35000"/>
                  </a:schemeClr>
                </a:solidFill>
                <a:latin typeface="Calibri" panose="020F0502020204030204" pitchFamily="34" charset="0"/>
                <a:cs typeface="Calibri" panose="020F0502020204030204" pitchFamily="34" charset="0"/>
              </a:rPr>
              <a:t>- 1 John 4: 8,16,18;7-21</a:t>
            </a:r>
            <a:endParaRPr lang="en-US" b="1" cap="none"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Bef>
                <a:spcPts val="0"/>
              </a:spcBef>
              <a:buSzPct val="100000"/>
              <a:buFont typeface="+mj-lt"/>
              <a:buAutoNum type="arabicPeriod"/>
            </a:pPr>
            <a:endParaRPr lang="en-US" sz="2400" cap="non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Slide Number Placeholder 7">
            <a:extLst>
              <a:ext uri="{FF2B5EF4-FFF2-40B4-BE49-F238E27FC236}">
                <a16:creationId xmlns:a16="http://schemas.microsoft.com/office/drawing/2014/main" id="{7488756B-9EBA-44C4-9BFA-E34F28852C7F}"/>
              </a:ext>
            </a:extLst>
          </p:cNvPr>
          <p:cNvSpPr txBox="1">
            <a:spLocks/>
          </p:cNvSpPr>
          <p:nvPr/>
        </p:nvSpPr>
        <p:spPr>
          <a:xfrm>
            <a:off x="11104376" y="6400413"/>
            <a:ext cx="24942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mj-lt"/>
                <a:ea typeface="+mj-ea"/>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solidFill>
                  <a:schemeClr val="tx1">
                    <a:lumMod val="65000"/>
                    <a:lumOff val="35000"/>
                  </a:schemeClr>
                </a:solidFill>
                <a:latin typeface="Calibri" panose="020F0502020204030204" pitchFamily="34" charset="0"/>
                <a:cs typeface="Calibri" panose="020F0502020204030204" pitchFamily="34" charset="0"/>
              </a:rPr>
              <a:pPr/>
              <a:t>9</a:t>
            </a:fld>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7669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andTime xmlns="370847cd-2653-4a0b-8b68-0525b0b3cef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899513367EB548A06C8141C6BA5C39" ma:contentTypeVersion="14" ma:contentTypeDescription="Create a new document." ma:contentTypeScope="" ma:versionID="2562d9507716f0f473177d80f33eb003">
  <xsd:schema xmlns:xsd="http://www.w3.org/2001/XMLSchema" xmlns:xs="http://www.w3.org/2001/XMLSchema" xmlns:p="http://schemas.microsoft.com/office/2006/metadata/properties" xmlns:ns2="6b58284e-bf38-4f4b-8a89-7199368a8842" xmlns:ns3="370847cd-2653-4a0b-8b68-0525b0b3cefc" targetNamespace="http://schemas.microsoft.com/office/2006/metadata/properties" ma:root="true" ma:fieldsID="f00a03235e2f1ff16db6ba755bff6b11" ns2:_="" ns3:_="">
    <xsd:import namespace="6b58284e-bf38-4f4b-8a89-7199368a8842"/>
    <xsd:import namespace="370847cd-2653-4a0b-8b68-0525b0b3cef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DateandTim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58284e-bf38-4f4b-8a89-7199368a884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0847cd-2653-4a0b-8b68-0525b0b3ce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andTime" ma:index="20" nillable="true" ma:displayName="Date and Time" ma:format="DateTime" ma:internalName="DateandTime">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3612E3-9472-48D4-8266-5C2C11978E24}">
  <ds:schemaRefs>
    <ds:schemaRef ds:uri="http://schemas.microsoft.com/office/2006/metadata/properties"/>
    <ds:schemaRef ds:uri="http://schemas.microsoft.com/office/infopath/2007/PartnerControls"/>
    <ds:schemaRef ds:uri="370847cd-2653-4a0b-8b68-0525b0b3cefc"/>
  </ds:schemaRefs>
</ds:datastoreItem>
</file>

<file path=customXml/itemProps2.xml><?xml version="1.0" encoding="utf-8"?>
<ds:datastoreItem xmlns:ds="http://schemas.openxmlformats.org/officeDocument/2006/customXml" ds:itemID="{BBBA1E29-99A4-4132-9912-5A75394523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58284e-bf38-4f4b-8a89-7199368a8842"/>
    <ds:schemaRef ds:uri="370847cd-2653-4a0b-8b68-0525b0b3ce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CB78DB-FC9E-4B57-816C-255592F069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Main Event</Template>
  <TotalTime>36052</TotalTime>
  <Words>6732</Words>
  <Application>Microsoft Office PowerPoint</Application>
  <PresentationFormat>Widescreen</PresentationFormat>
  <Paragraphs>946</Paragraphs>
  <Slides>80</Slides>
  <Notes>9</Notes>
  <HiddenSlides>1</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Main Event</vt:lpstr>
      <vt:lpstr>Living Great Commandment Love in Our marriages and families </vt:lpstr>
      <vt:lpstr>Living Great Commandment Love in Our marriages and families   Talk 1 - The Great Commandment </vt:lpstr>
      <vt:lpstr>The Great Commandment</vt:lpstr>
      <vt:lpstr>key truths  concerning relationships and love</vt:lpstr>
      <vt:lpstr>The Great Commandment - Matt 22: 37-40  </vt:lpstr>
      <vt:lpstr>Signs of Great Commandment Love (GCL) </vt:lpstr>
      <vt:lpstr>PowerPoint Presentation</vt:lpstr>
      <vt:lpstr>Living in GCL New &amp; different mindset</vt:lpstr>
      <vt:lpstr>Living in GCL New &amp; different mindset</vt:lpstr>
      <vt:lpstr>PowerPoint Presentation</vt:lpstr>
      <vt:lpstr>Great Commandment Love Marriage</vt:lpstr>
      <vt:lpstr>Great Commandment Love WE HAVE everything we need to live out gcl!</vt:lpstr>
      <vt:lpstr>Great Commandment Love</vt:lpstr>
      <vt:lpstr>The Truth about how God sees you!</vt:lpstr>
      <vt:lpstr>GCL Marriage: a reflection of our relationship with god</vt:lpstr>
      <vt:lpstr>End</vt:lpstr>
      <vt:lpstr>Living Great Commandment Love in Our marriages and families  Talk 2  –  agape love</vt:lpstr>
      <vt:lpstr>Agape love – definition   (page 2 of handouts)</vt:lpstr>
      <vt:lpstr>PowerPoint Presentation</vt:lpstr>
      <vt:lpstr>Agape love </vt:lpstr>
      <vt:lpstr>Agape love - jesus reinstating simon peter- John 21: 15-17</vt:lpstr>
      <vt:lpstr>Living Great Commandment Love in Our marriages and families  Talk 2 – Great Commandment Love A Deeper Look at Agape Love  Deborah Moncrief </vt:lpstr>
      <vt:lpstr>Characteristics of love</vt:lpstr>
      <vt:lpstr>End</vt:lpstr>
      <vt:lpstr>  Living Great Commandment Love in Our marriages and families  Talk 3  – Blocks to GCL            . blocks to loving God, others &amp; self </vt:lpstr>
      <vt:lpstr>blocks to loving God, others &amp; self Blocks to loving god</vt:lpstr>
      <vt:lpstr>blocks to loving God, others &amp; self Blocks to loving god</vt:lpstr>
      <vt:lpstr>blocks to loving God, others &amp; self Blocks to loving god</vt:lpstr>
      <vt:lpstr>blocks to loving God, others &amp; self Blocks to loving god</vt:lpstr>
      <vt:lpstr>blocks to loving God, others &amp; self Blocks to loving god</vt:lpstr>
      <vt:lpstr>blocks to loving God, others &amp; self Blocks to great commandment love</vt:lpstr>
      <vt:lpstr>Living Great Commandment Love in Our marriages and families  Talk 3 – Great Commandment Love Blocks to Loving Others and loving Self  Deborah Moncrief </vt:lpstr>
      <vt:lpstr>Blocks to loving others and loving self Shame - leads to:</vt:lpstr>
      <vt:lpstr>Blocks to loving others and loving self Blame - leads to:</vt:lpstr>
      <vt:lpstr>Blocks to loving others and loving self Fear - leads to:</vt:lpstr>
      <vt:lpstr>designed for GC Love</vt:lpstr>
      <vt:lpstr>how to heal hurts from our emotional cup </vt:lpstr>
      <vt:lpstr>PowerPoint Presentation</vt:lpstr>
      <vt:lpstr>Living Great Commandment Love in Our marriages and families  Talk 3 – Great Commandment Love Blocks to Loving god, Others and Self  The lies we believe;  the Truth that Sets Us Free  john Moncrief </vt:lpstr>
      <vt:lpstr>blocks to loving God, others &amp; self  The lies we believe;  the Truth that Sets Us Free </vt:lpstr>
      <vt:lpstr>‘I Can Only Imagine’ video  Bart Mallard intro and song</vt:lpstr>
      <vt:lpstr>End</vt:lpstr>
      <vt:lpstr>Living Great Commandment Love in Our marriages and families  Talk 4   –   Living GCL in Our  marriages and families</vt:lpstr>
      <vt:lpstr>A model for our relationships: our relationship with god (created in God’s image)    </vt:lpstr>
      <vt:lpstr>A model for our relationships: our relationship with god (created in God’s image)  (con’t)</vt:lpstr>
      <vt:lpstr>Internalizing healthy thinking</vt:lpstr>
      <vt:lpstr>Internalizing healthy thinking We need to redirect our thoughts and minds</vt:lpstr>
      <vt:lpstr>Internalizing healthy thinking We need to redirect our thoughts and minds</vt:lpstr>
      <vt:lpstr>intimacy needs - model and encourage meeting these  Husbands love wives</vt:lpstr>
      <vt:lpstr>intimacy needs - model and encourage meeting these  Wives respect husbands</vt:lpstr>
      <vt:lpstr>intimacy needs - model and encourage meeting these  Top 10 intimacy needs</vt:lpstr>
      <vt:lpstr>Signs of Great Commandment Love (GCL)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vt:lpstr>
      <vt:lpstr>Living Great Commandment Love in Our marriages and families  Workshop  –  Great commandment:  Great Awakenings</vt:lpstr>
      <vt:lpstr>Signs of Great Commandment Love (GCL) </vt:lpstr>
      <vt:lpstr>Great commandment: Great Awakenings Experiencing GC Love </vt:lpstr>
      <vt:lpstr>Great commandment: Great Awakenings Experiencing gc love  </vt:lpstr>
      <vt:lpstr>Great commandment: Great Awakenings Experiencing gc love  </vt:lpstr>
      <vt:lpstr>Great commandment: Great Awakenings Experiencing gc love </vt:lpstr>
      <vt:lpstr>Great commandment: Great Awakenings Experiencing gc love  </vt:lpstr>
      <vt:lpstr>Great commandment: Great Awakenings Experiencing gc love  </vt:lpstr>
      <vt:lpstr>Agape love - jesus reinstating simon peter- John 21: 15-17</vt:lpstr>
      <vt:lpstr>workshop Discussion GC Agape Love and empathy</vt:lpstr>
      <vt:lpstr>Great Commandment: Great Awakenings Living Great Commandment Love In Our Marriages and Families </vt:lpstr>
      <vt:lpstr>Agape love - jesus reinstating simon peter- John 21: 15-17</vt:lpstr>
      <vt:lpstr>PowerPoint Presentation</vt:lpstr>
      <vt:lpstr>PowerPoint Presentation</vt:lpstr>
      <vt:lpstr>Jesus wants you to know:</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Great Commandment Love in Our  Marriages/Relationships  The Great Commandment - Talk 1</dc:title>
  <dc:creator>john moncrief</dc:creator>
  <cp:lastModifiedBy>Dana Shelton</cp:lastModifiedBy>
  <cp:revision>851</cp:revision>
  <cp:lastPrinted>2021-06-04T01:12:09Z</cp:lastPrinted>
  <dcterms:created xsi:type="dcterms:W3CDTF">2021-04-19T14:27:07Z</dcterms:created>
  <dcterms:modified xsi:type="dcterms:W3CDTF">2022-02-18T18:12:09Z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0x0101002B899513367EB548A06C8141C6BA5C39</vt:lpwstr>
  </property>
</Properties>
</file>